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67" r:id="rId2"/>
    <p:sldId id="269" r:id="rId3"/>
    <p:sldId id="270" r:id="rId4"/>
    <p:sldId id="271" r:id="rId5"/>
    <p:sldId id="268" r:id="rId6"/>
    <p:sldId id="272" r:id="rId7"/>
    <p:sldId id="273" r:id="rId8"/>
    <p:sldId id="274" r:id="rId9"/>
    <p:sldId id="275" r:id="rId10"/>
    <p:sldId id="277" r:id="rId11"/>
    <p:sldId id="278" r:id="rId12"/>
    <p:sldId id="280" r:id="rId13"/>
    <p:sldId id="282" r:id="rId14"/>
    <p:sldId id="283" r:id="rId15"/>
    <p:sldId id="294" r:id="rId16"/>
    <p:sldId id="285" r:id="rId17"/>
    <p:sldId id="297" r:id="rId18"/>
    <p:sldId id="288" r:id="rId19"/>
    <p:sldId id="296" r:id="rId20"/>
    <p:sldId id="308" r:id="rId21"/>
    <p:sldId id="298" r:id="rId22"/>
    <p:sldId id="299" r:id="rId23"/>
    <p:sldId id="300" r:id="rId24"/>
    <p:sldId id="301" r:id="rId25"/>
    <p:sldId id="302" r:id="rId26"/>
    <p:sldId id="303" r:id="rId27"/>
    <p:sldId id="304" r:id="rId28"/>
    <p:sldId id="305" r:id="rId29"/>
    <p:sldId id="306" r:id="rId30"/>
    <p:sldId id="307" r:id="rId3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76782" autoAdjust="0"/>
  </p:normalViewPr>
  <p:slideViewPr>
    <p:cSldViewPr>
      <p:cViewPr varScale="1">
        <p:scale>
          <a:sx n="54" d="100"/>
          <a:sy n="54" d="100"/>
        </p:scale>
        <p:origin x="-178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E:\WinData\&#26700;&#38754;\CUD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ropbox\GRADUATE%20!!!\CUDA\VirtualMechine2.3\CUDA%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chart>
    <c:title>
      <c:layout/>
    </c:title>
    <c:plotArea>
      <c:layout/>
      <c:lineChart>
        <c:grouping val="standard"/>
        <c:ser>
          <c:idx val="0"/>
          <c:order val="0"/>
          <c:tx>
            <c:v>Time(ms)</c:v>
          </c:tx>
          <c:marker>
            <c:symbol val="none"/>
          </c:marker>
          <c:cat>
            <c:numRef>
              <c:f>MutiThreads!$D$34:$FG$34</c:f>
              <c:numCache>
                <c:formatCode>General</c:formatCode>
                <c:ptCount val="16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numCache>
            </c:numRef>
          </c:cat>
          <c:val>
            <c:numRef>
              <c:f>MutiThreads!$D$35:$FG$35</c:f>
              <c:numCache>
                <c:formatCode>General</c:formatCode>
                <c:ptCount val="160"/>
                <c:pt idx="0">
                  <c:v>88.936000000000007</c:v>
                </c:pt>
                <c:pt idx="1">
                  <c:v>88.936000000000007</c:v>
                </c:pt>
                <c:pt idx="2">
                  <c:v>88.937000000000026</c:v>
                </c:pt>
                <c:pt idx="3">
                  <c:v>88.936000000000007</c:v>
                </c:pt>
                <c:pt idx="4">
                  <c:v>88.936000000000007</c:v>
                </c:pt>
                <c:pt idx="5">
                  <c:v>88.967000000000027</c:v>
                </c:pt>
                <c:pt idx="6">
                  <c:v>88.968000000000004</c:v>
                </c:pt>
                <c:pt idx="7">
                  <c:v>89.007999999999996</c:v>
                </c:pt>
                <c:pt idx="8">
                  <c:v>89.10799999999999</c:v>
                </c:pt>
                <c:pt idx="9">
                  <c:v>89.154999999999987</c:v>
                </c:pt>
                <c:pt idx="10">
                  <c:v>89.153999999999982</c:v>
                </c:pt>
                <c:pt idx="11">
                  <c:v>89.169999999999987</c:v>
                </c:pt>
                <c:pt idx="12">
                  <c:v>89.138999999999982</c:v>
                </c:pt>
                <c:pt idx="13">
                  <c:v>89.153999999999982</c:v>
                </c:pt>
                <c:pt idx="14">
                  <c:v>88.92</c:v>
                </c:pt>
                <c:pt idx="15">
                  <c:v>88.921000000000006</c:v>
                </c:pt>
                <c:pt idx="16">
                  <c:v>88.936000000000007</c:v>
                </c:pt>
                <c:pt idx="17">
                  <c:v>88.936000000000007</c:v>
                </c:pt>
                <c:pt idx="18">
                  <c:v>88.952000000000012</c:v>
                </c:pt>
                <c:pt idx="19">
                  <c:v>88.998000000000005</c:v>
                </c:pt>
                <c:pt idx="20">
                  <c:v>89.185999999999979</c:v>
                </c:pt>
                <c:pt idx="21">
                  <c:v>89.202000000000012</c:v>
                </c:pt>
                <c:pt idx="22">
                  <c:v>89.200999999999993</c:v>
                </c:pt>
                <c:pt idx="23">
                  <c:v>89.372999999999948</c:v>
                </c:pt>
                <c:pt idx="24">
                  <c:v>89.340999999999994</c:v>
                </c:pt>
                <c:pt idx="25">
                  <c:v>89.356999999999999</c:v>
                </c:pt>
                <c:pt idx="26">
                  <c:v>89.03</c:v>
                </c:pt>
                <c:pt idx="27">
                  <c:v>89.387999999999991</c:v>
                </c:pt>
                <c:pt idx="28">
                  <c:v>89.435000000000002</c:v>
                </c:pt>
                <c:pt idx="29">
                  <c:v>89.170999999999978</c:v>
                </c:pt>
                <c:pt idx="30">
                  <c:v>89.185999999999979</c:v>
                </c:pt>
                <c:pt idx="31">
                  <c:v>89.185999999999979</c:v>
                </c:pt>
                <c:pt idx="32">
                  <c:v>88.78</c:v>
                </c:pt>
                <c:pt idx="33">
                  <c:v>88.936000000000007</c:v>
                </c:pt>
                <c:pt idx="34">
                  <c:v>88.937000000000026</c:v>
                </c:pt>
                <c:pt idx="35">
                  <c:v>88.903999999999996</c:v>
                </c:pt>
                <c:pt idx="36">
                  <c:v>177.06100000000001</c:v>
                </c:pt>
                <c:pt idx="37">
                  <c:v>88.85799999999999</c:v>
                </c:pt>
                <c:pt idx="38">
                  <c:v>89.013999999999996</c:v>
                </c:pt>
                <c:pt idx="39">
                  <c:v>88.89</c:v>
                </c:pt>
                <c:pt idx="40">
                  <c:v>177.18600000000001</c:v>
                </c:pt>
                <c:pt idx="41">
                  <c:v>88.952000000000012</c:v>
                </c:pt>
                <c:pt idx="42">
                  <c:v>177.21699999999998</c:v>
                </c:pt>
                <c:pt idx="43">
                  <c:v>88.367999999999995</c:v>
                </c:pt>
                <c:pt idx="44">
                  <c:v>88.831999999999994</c:v>
                </c:pt>
                <c:pt idx="45">
                  <c:v>88.789000000000001</c:v>
                </c:pt>
                <c:pt idx="46">
                  <c:v>176.28800000000001</c:v>
                </c:pt>
                <c:pt idx="47">
                  <c:v>88.730999999999995</c:v>
                </c:pt>
                <c:pt idx="48">
                  <c:v>88.822000000000003</c:v>
                </c:pt>
                <c:pt idx="49">
                  <c:v>88.462000000000003</c:v>
                </c:pt>
                <c:pt idx="50">
                  <c:v>88.795000000000002</c:v>
                </c:pt>
                <c:pt idx="51">
                  <c:v>88.724999999999994</c:v>
                </c:pt>
                <c:pt idx="52">
                  <c:v>176.751</c:v>
                </c:pt>
                <c:pt idx="53">
                  <c:v>88.710000000000022</c:v>
                </c:pt>
                <c:pt idx="54">
                  <c:v>88.918999999999997</c:v>
                </c:pt>
                <c:pt idx="55">
                  <c:v>88.727999999999994</c:v>
                </c:pt>
                <c:pt idx="56">
                  <c:v>88.795000000000002</c:v>
                </c:pt>
                <c:pt idx="57">
                  <c:v>88.777999999999992</c:v>
                </c:pt>
                <c:pt idx="58">
                  <c:v>176.874</c:v>
                </c:pt>
                <c:pt idx="59">
                  <c:v>88.793999999999997</c:v>
                </c:pt>
                <c:pt idx="60">
                  <c:v>176.339</c:v>
                </c:pt>
                <c:pt idx="61">
                  <c:v>88.387</c:v>
                </c:pt>
                <c:pt idx="62">
                  <c:v>88.575000000000003</c:v>
                </c:pt>
                <c:pt idx="63">
                  <c:v>88.367999999999995</c:v>
                </c:pt>
                <c:pt idx="64">
                  <c:v>88.572000000000003</c:v>
                </c:pt>
                <c:pt idx="65">
                  <c:v>88.516999999999996</c:v>
                </c:pt>
                <c:pt idx="66">
                  <c:v>263.834</c:v>
                </c:pt>
                <c:pt idx="67">
                  <c:v>88.945000000000007</c:v>
                </c:pt>
                <c:pt idx="68">
                  <c:v>88.565000000000012</c:v>
                </c:pt>
                <c:pt idx="69">
                  <c:v>88.921000000000006</c:v>
                </c:pt>
                <c:pt idx="70">
                  <c:v>264.91999999999933</c:v>
                </c:pt>
                <c:pt idx="71">
                  <c:v>88.923000000000002</c:v>
                </c:pt>
                <c:pt idx="72">
                  <c:v>264.87200000000001</c:v>
                </c:pt>
                <c:pt idx="73">
                  <c:v>176.923</c:v>
                </c:pt>
                <c:pt idx="74">
                  <c:v>88.972999999999999</c:v>
                </c:pt>
                <c:pt idx="75">
                  <c:v>88.968999999999994</c:v>
                </c:pt>
                <c:pt idx="76">
                  <c:v>89.016999999999996</c:v>
                </c:pt>
                <c:pt idx="77">
                  <c:v>89.051000000000002</c:v>
                </c:pt>
                <c:pt idx="78">
                  <c:v>264.017</c:v>
                </c:pt>
                <c:pt idx="79">
                  <c:v>88.718000000000004</c:v>
                </c:pt>
                <c:pt idx="80">
                  <c:v>88.702000000000012</c:v>
                </c:pt>
                <c:pt idx="81">
                  <c:v>176.31200000000001</c:v>
                </c:pt>
                <c:pt idx="82">
                  <c:v>264.01599999999934</c:v>
                </c:pt>
                <c:pt idx="83">
                  <c:v>88.763999999999996</c:v>
                </c:pt>
                <c:pt idx="84">
                  <c:v>88.78</c:v>
                </c:pt>
                <c:pt idx="85">
                  <c:v>176.42100000000033</c:v>
                </c:pt>
                <c:pt idx="86">
                  <c:v>88.936000000000007</c:v>
                </c:pt>
                <c:pt idx="87">
                  <c:v>88.812000000000012</c:v>
                </c:pt>
                <c:pt idx="88">
                  <c:v>264.12599999999969</c:v>
                </c:pt>
                <c:pt idx="89">
                  <c:v>88.796000000000006</c:v>
                </c:pt>
                <c:pt idx="90">
                  <c:v>88.78</c:v>
                </c:pt>
                <c:pt idx="91">
                  <c:v>88.811000000000007</c:v>
                </c:pt>
                <c:pt idx="92">
                  <c:v>88.905000000000001</c:v>
                </c:pt>
                <c:pt idx="93">
                  <c:v>176.453</c:v>
                </c:pt>
                <c:pt idx="94">
                  <c:v>88.921000000000006</c:v>
                </c:pt>
                <c:pt idx="95">
                  <c:v>88.983000000000004</c:v>
                </c:pt>
                <c:pt idx="96">
                  <c:v>351.64200000000068</c:v>
                </c:pt>
                <c:pt idx="97">
                  <c:v>88.921000000000006</c:v>
                </c:pt>
                <c:pt idx="98">
                  <c:v>88.905000000000001</c:v>
                </c:pt>
                <c:pt idx="99">
                  <c:v>89.221000000000004</c:v>
                </c:pt>
                <c:pt idx="100">
                  <c:v>351.64200000000068</c:v>
                </c:pt>
                <c:pt idx="101">
                  <c:v>88.983000000000004</c:v>
                </c:pt>
                <c:pt idx="102">
                  <c:v>351.70499999999993</c:v>
                </c:pt>
                <c:pt idx="103">
                  <c:v>89.013999999999996</c:v>
                </c:pt>
                <c:pt idx="104">
                  <c:v>89.093000000000004</c:v>
                </c:pt>
                <c:pt idx="105">
                  <c:v>176.56200000000001</c:v>
                </c:pt>
                <c:pt idx="106">
                  <c:v>351.84500000000008</c:v>
                </c:pt>
                <c:pt idx="107">
                  <c:v>89.045000000000002</c:v>
                </c:pt>
                <c:pt idx="108">
                  <c:v>353.608</c:v>
                </c:pt>
                <c:pt idx="109">
                  <c:v>89.482000000000014</c:v>
                </c:pt>
                <c:pt idx="110">
                  <c:v>177.63900000000001</c:v>
                </c:pt>
                <c:pt idx="111">
                  <c:v>89.606999999999999</c:v>
                </c:pt>
                <c:pt idx="112">
                  <c:v>351.87599999999969</c:v>
                </c:pt>
                <c:pt idx="113">
                  <c:v>89.561000000000007</c:v>
                </c:pt>
                <c:pt idx="114">
                  <c:v>89.186999999999998</c:v>
                </c:pt>
                <c:pt idx="115">
                  <c:v>89.56</c:v>
                </c:pt>
                <c:pt idx="116">
                  <c:v>89.248000000000005</c:v>
                </c:pt>
                <c:pt idx="117">
                  <c:v>176.702</c:v>
                </c:pt>
                <c:pt idx="118">
                  <c:v>89.263000000000005</c:v>
                </c:pt>
                <c:pt idx="119">
                  <c:v>89.278999999999982</c:v>
                </c:pt>
                <c:pt idx="120">
                  <c:v>176.999</c:v>
                </c:pt>
                <c:pt idx="121">
                  <c:v>176.78</c:v>
                </c:pt>
                <c:pt idx="122">
                  <c:v>177.01499999999999</c:v>
                </c:pt>
                <c:pt idx="123">
                  <c:v>89.342000000000013</c:v>
                </c:pt>
                <c:pt idx="124">
                  <c:v>176.999</c:v>
                </c:pt>
                <c:pt idx="125">
                  <c:v>89.325999999999979</c:v>
                </c:pt>
                <c:pt idx="126">
                  <c:v>352.23499999999933</c:v>
                </c:pt>
                <c:pt idx="127">
                  <c:v>89.796999999999997</c:v>
                </c:pt>
                <c:pt idx="128">
                  <c:v>177.06100000000001</c:v>
                </c:pt>
                <c:pt idx="129">
                  <c:v>177</c:v>
                </c:pt>
                <c:pt idx="130">
                  <c:v>439.44</c:v>
                </c:pt>
                <c:pt idx="131">
                  <c:v>177.09300000000002</c:v>
                </c:pt>
                <c:pt idx="132">
                  <c:v>177.077</c:v>
                </c:pt>
                <c:pt idx="133">
                  <c:v>264.45299999999969</c:v>
                </c:pt>
                <c:pt idx="134">
                  <c:v>177.529</c:v>
                </c:pt>
                <c:pt idx="135">
                  <c:v>177.18600000000001</c:v>
                </c:pt>
                <c:pt idx="136">
                  <c:v>439.64200000000068</c:v>
                </c:pt>
                <c:pt idx="137">
                  <c:v>177.3580000000004</c:v>
                </c:pt>
                <c:pt idx="138">
                  <c:v>441.23399999999884</c:v>
                </c:pt>
                <c:pt idx="139">
                  <c:v>177.56</c:v>
                </c:pt>
                <c:pt idx="140">
                  <c:v>177.137</c:v>
                </c:pt>
                <c:pt idx="141">
                  <c:v>264.48699999999889</c:v>
                </c:pt>
                <c:pt idx="142">
                  <c:v>177.17099999999999</c:v>
                </c:pt>
                <c:pt idx="143">
                  <c:v>177.345</c:v>
                </c:pt>
                <c:pt idx="144">
                  <c:v>178.065</c:v>
                </c:pt>
                <c:pt idx="145">
                  <c:v>264.76599999999934</c:v>
                </c:pt>
                <c:pt idx="146">
                  <c:v>177.624</c:v>
                </c:pt>
                <c:pt idx="147">
                  <c:v>177.83100000000007</c:v>
                </c:pt>
                <c:pt idx="148">
                  <c:v>440.44099999999969</c:v>
                </c:pt>
                <c:pt idx="149">
                  <c:v>178.31700000000001</c:v>
                </c:pt>
                <c:pt idx="150">
                  <c:v>441.9069999999989</c:v>
                </c:pt>
                <c:pt idx="151">
                  <c:v>178.52700000000004</c:v>
                </c:pt>
                <c:pt idx="152">
                  <c:v>178.40900000000002</c:v>
                </c:pt>
                <c:pt idx="153">
                  <c:v>178.43300000000002</c:v>
                </c:pt>
                <c:pt idx="154">
                  <c:v>178.52200000000033</c:v>
                </c:pt>
                <c:pt idx="155">
                  <c:v>177.761</c:v>
                </c:pt>
                <c:pt idx="156">
                  <c:v>440.88900000000001</c:v>
                </c:pt>
                <c:pt idx="157">
                  <c:v>265.95800000000003</c:v>
                </c:pt>
                <c:pt idx="158">
                  <c:v>177.97</c:v>
                </c:pt>
                <c:pt idx="159">
                  <c:v>178.37100000000001</c:v>
                </c:pt>
              </c:numCache>
            </c:numRef>
          </c:val>
        </c:ser>
        <c:marker val="1"/>
        <c:axId val="76982144"/>
        <c:axId val="82694144"/>
      </c:lineChart>
      <c:catAx>
        <c:axId val="76982144"/>
        <c:scaling>
          <c:orientation val="minMax"/>
        </c:scaling>
        <c:axPos val="b"/>
        <c:title>
          <c:tx>
            <c:rich>
              <a:bodyPr/>
              <a:lstStyle/>
              <a:p>
                <a:pPr>
                  <a:defRPr/>
                </a:pPr>
                <a:r>
                  <a:rPr lang="en-US" altLang="zh-TW"/>
                  <a:t>Warp</a:t>
                </a:r>
                <a:r>
                  <a:rPr lang="zh-TW" altLang="en-US"/>
                  <a:t>個數</a:t>
                </a:r>
              </a:p>
            </c:rich>
          </c:tx>
          <c:layout/>
        </c:title>
        <c:numFmt formatCode="General" sourceLinked="1"/>
        <c:tickLblPos val="nextTo"/>
        <c:crossAx val="82694144"/>
        <c:crosses val="autoZero"/>
        <c:auto val="1"/>
        <c:lblAlgn val="ctr"/>
        <c:lblOffset val="100"/>
      </c:catAx>
      <c:valAx>
        <c:axId val="82694144"/>
        <c:scaling>
          <c:orientation val="minMax"/>
        </c:scaling>
        <c:axPos val="l"/>
        <c:majorGridlines/>
        <c:title>
          <c:tx>
            <c:rich>
              <a:bodyPr rot="0" vert="wordArtVertRtl"/>
              <a:lstStyle/>
              <a:p>
                <a:pPr>
                  <a:defRPr/>
                </a:pPr>
                <a:r>
                  <a:rPr lang="zh-TW" altLang="en-US"/>
                  <a:t>時間</a:t>
                </a:r>
                <a:r>
                  <a:rPr lang="en-US" altLang="zh-TW"/>
                  <a:t>(ms)</a:t>
                </a:r>
              </a:p>
            </c:rich>
          </c:tx>
          <c:layout/>
        </c:title>
        <c:numFmt formatCode="General" sourceLinked="1"/>
        <c:tickLblPos val="nextTo"/>
        <c:crossAx val="76982144"/>
        <c:crosses val="autoZero"/>
        <c:crossBetween val="between"/>
      </c:valAx>
    </c:plotArea>
    <c:legend>
      <c:legendPos val="r"/>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TW"/>
  <c:chart>
    <c:autoTitleDeleted val="1"/>
    <c:plotArea>
      <c:layout/>
      <c:lineChart>
        <c:grouping val="standard"/>
        <c:ser>
          <c:idx val="0"/>
          <c:order val="0"/>
          <c:tx>
            <c:v>LB</c:v>
          </c:tx>
          <c:marker>
            <c:symbol val="none"/>
          </c:marker>
          <c:cat>
            <c:numRef>
              <c:f>'LB-DP'!$B$3:$B$8</c:f>
              <c:numCache>
                <c:formatCode>General</c:formatCode>
                <c:ptCount val="6"/>
                <c:pt idx="0">
                  <c:v>192</c:v>
                </c:pt>
                <c:pt idx="1">
                  <c:v>384</c:v>
                </c:pt>
                <c:pt idx="2">
                  <c:v>579</c:v>
                </c:pt>
                <c:pt idx="3">
                  <c:v>768</c:v>
                </c:pt>
                <c:pt idx="4">
                  <c:v>960</c:v>
                </c:pt>
                <c:pt idx="5">
                  <c:v>1152</c:v>
                </c:pt>
              </c:numCache>
            </c:numRef>
          </c:cat>
          <c:val>
            <c:numRef>
              <c:f>'LB-DP'!$C$3:$C$8</c:f>
              <c:numCache>
                <c:formatCode>General</c:formatCode>
                <c:ptCount val="6"/>
                <c:pt idx="0">
                  <c:v>12031</c:v>
                </c:pt>
                <c:pt idx="1">
                  <c:v>6794</c:v>
                </c:pt>
                <c:pt idx="2">
                  <c:v>6851</c:v>
                </c:pt>
                <c:pt idx="3">
                  <c:v>6512</c:v>
                </c:pt>
                <c:pt idx="4">
                  <c:v>6702</c:v>
                </c:pt>
                <c:pt idx="5">
                  <c:v>5879</c:v>
                </c:pt>
              </c:numCache>
            </c:numRef>
          </c:val>
        </c:ser>
        <c:ser>
          <c:idx val="1"/>
          <c:order val="1"/>
          <c:tx>
            <c:v>DP</c:v>
          </c:tx>
          <c:marker>
            <c:symbol val="none"/>
          </c:marker>
          <c:cat>
            <c:numRef>
              <c:f>'LB-DP'!$B$3:$B$8</c:f>
              <c:numCache>
                <c:formatCode>General</c:formatCode>
                <c:ptCount val="6"/>
                <c:pt idx="0">
                  <c:v>192</c:v>
                </c:pt>
                <c:pt idx="1">
                  <c:v>384</c:v>
                </c:pt>
                <c:pt idx="2">
                  <c:v>579</c:v>
                </c:pt>
                <c:pt idx="3">
                  <c:v>768</c:v>
                </c:pt>
                <c:pt idx="4">
                  <c:v>960</c:v>
                </c:pt>
                <c:pt idx="5">
                  <c:v>1152</c:v>
                </c:pt>
              </c:numCache>
            </c:numRef>
          </c:cat>
          <c:val>
            <c:numRef>
              <c:f>'LB-DP'!$D$3:$D$8</c:f>
              <c:numCache>
                <c:formatCode>General</c:formatCode>
                <c:ptCount val="6"/>
                <c:pt idx="0">
                  <c:v>12616</c:v>
                </c:pt>
                <c:pt idx="1">
                  <c:v>7375</c:v>
                </c:pt>
                <c:pt idx="2">
                  <c:v>6891</c:v>
                </c:pt>
                <c:pt idx="3">
                  <c:v>6833</c:v>
                </c:pt>
                <c:pt idx="4">
                  <c:v>6783</c:v>
                </c:pt>
                <c:pt idx="5">
                  <c:v>6312</c:v>
                </c:pt>
              </c:numCache>
            </c:numRef>
          </c:val>
        </c:ser>
        <c:marker val="1"/>
        <c:axId val="84542592"/>
        <c:axId val="84544512"/>
      </c:lineChart>
      <c:catAx>
        <c:axId val="84542592"/>
        <c:scaling>
          <c:orientation val="minMax"/>
        </c:scaling>
        <c:axPos val="b"/>
        <c:title>
          <c:tx>
            <c:rich>
              <a:bodyPr/>
              <a:lstStyle/>
              <a:p>
                <a:pPr>
                  <a:defRPr sz="2000"/>
                </a:pPr>
                <a:r>
                  <a:rPr lang="en-US" altLang="zh-TW" sz="2000"/>
                  <a:t>warp</a:t>
                </a:r>
                <a:r>
                  <a:rPr lang="zh-TW" altLang="en-US" sz="2000"/>
                  <a:t>數量</a:t>
                </a:r>
              </a:p>
            </c:rich>
          </c:tx>
        </c:title>
        <c:numFmt formatCode="General" sourceLinked="1"/>
        <c:majorTickMark val="none"/>
        <c:tickLblPos val="nextTo"/>
        <c:txPr>
          <a:bodyPr/>
          <a:lstStyle/>
          <a:p>
            <a:pPr>
              <a:defRPr sz="1600"/>
            </a:pPr>
            <a:endParaRPr lang="zh-TW"/>
          </a:p>
        </c:txPr>
        <c:crossAx val="84544512"/>
        <c:crosses val="autoZero"/>
        <c:auto val="1"/>
        <c:lblAlgn val="ctr"/>
        <c:lblOffset val="100"/>
      </c:catAx>
      <c:valAx>
        <c:axId val="84544512"/>
        <c:scaling>
          <c:orientation val="minMax"/>
        </c:scaling>
        <c:axPos val="l"/>
        <c:majorGridlines/>
        <c:title>
          <c:tx>
            <c:rich>
              <a:bodyPr/>
              <a:lstStyle/>
              <a:p>
                <a:pPr>
                  <a:defRPr sz="2400"/>
                </a:pPr>
                <a:r>
                  <a:rPr lang="zh-TW" altLang="en-US" sz="2400"/>
                  <a:t>時間</a:t>
                </a:r>
                <a:r>
                  <a:rPr lang="en-US" altLang="zh-TW" sz="2400"/>
                  <a:t>m</a:t>
                </a:r>
                <a:r>
                  <a:rPr lang="en-US" altLang="zh-TW" sz="2400" baseline="0"/>
                  <a:t> s</a:t>
                </a:r>
                <a:endParaRPr lang="zh-TW" altLang="en-US" sz="2400"/>
              </a:p>
            </c:rich>
          </c:tx>
          <c:layout>
            <c:manualLayout>
              <c:xMode val="edge"/>
              <c:yMode val="edge"/>
              <c:x val="2.7777777777778019E-2"/>
              <c:y val="0.33249052201808132"/>
            </c:manualLayout>
          </c:layout>
        </c:title>
        <c:numFmt formatCode="General" sourceLinked="1"/>
        <c:tickLblPos val="nextTo"/>
        <c:txPr>
          <a:bodyPr/>
          <a:lstStyle/>
          <a:p>
            <a:pPr>
              <a:defRPr sz="1600"/>
            </a:pPr>
            <a:endParaRPr lang="zh-TW"/>
          </a:p>
        </c:txPr>
        <c:crossAx val="84542592"/>
        <c:crosses val="autoZero"/>
        <c:crossBetween val="between"/>
      </c:valAx>
    </c:plotArea>
    <c:legend>
      <c:legendPos val="r"/>
      <c:txPr>
        <a:bodyPr/>
        <a:lstStyle/>
        <a:p>
          <a:pPr>
            <a:defRPr sz="1800"/>
          </a:pPr>
          <a:endParaRPr lang="zh-TW"/>
        </a:p>
      </c:txPr>
    </c:legend>
    <c:plotVisOnly val="1"/>
    <c:dispBlanksAs val="gap"/>
  </c:chart>
  <c:externalData r:id="rId1"/>
</c:chartSpace>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6D0104-AAB8-46DB-8CBD-1280DD103AD4}" type="datetimeFigureOut">
              <a:rPr lang="zh-TW" altLang="en-US" smtClean="0"/>
              <a:pPr/>
              <a:t>2014/1/4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E601A4-E759-49D0-9F83-12FB8B03C7C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smtClean="0">
                <a:solidFill>
                  <a:schemeClr val="tx1"/>
                </a:solidFill>
                <a:latin typeface="+mn-lt"/>
                <a:ea typeface="+mn-ea"/>
                <a:cs typeface="+mn-cs"/>
              </a:rPr>
              <a:t>高頻交易的關鍵在於交易資訊設備與交易演算法，設備或演算技術贏過其他高頻交易商就有較高的獲利機會，</a:t>
            </a:r>
            <a:r>
              <a:rPr lang="en-US" altLang="zh-TW" sz="1200" kern="1200" dirty="0" smtClean="0">
                <a:solidFill>
                  <a:schemeClr val="tx1"/>
                </a:solidFill>
                <a:latin typeface="+mn-lt"/>
                <a:ea typeface="+mn-ea"/>
                <a:cs typeface="+mn-cs"/>
              </a:rPr>
              <a:t> </a:t>
            </a:r>
            <a:r>
              <a:rPr lang="zh-TW" altLang="zh-TW" sz="1200" kern="1200" dirty="0" smtClean="0">
                <a:solidFill>
                  <a:schemeClr val="tx1"/>
                </a:solidFill>
                <a:latin typeface="+mn-lt"/>
                <a:ea typeface="+mn-ea"/>
                <a:cs typeface="+mn-cs"/>
              </a:rPr>
              <a:t>而</a:t>
            </a:r>
            <a:r>
              <a:rPr lang="zh-TW" altLang="zh-TW" sz="1200" dirty="0" smtClean="0"/>
              <a:t>硬體的效能進化</a:t>
            </a:r>
            <a:r>
              <a:rPr lang="zh-TW" altLang="zh-TW" sz="1200" kern="1200" dirty="0" smtClean="0">
                <a:solidFill>
                  <a:schemeClr val="tx1"/>
                </a:solidFill>
                <a:latin typeface="+mn-lt"/>
                <a:ea typeface="+mn-ea"/>
                <a:cs typeface="+mn-cs"/>
              </a:rPr>
              <a:t>有助於演算法的與速度。故本文將以期權市場的套利為例，觀察並分析平行計算利用於高頻交易上所獲得的效益。</a:t>
            </a:r>
            <a:endParaRPr lang="en-US" altLang="zh-TW"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dirty="0" smtClean="0"/>
              <a:t>高頻交易</a:t>
            </a:r>
            <a:endParaRPr lang="en-US" altLang="zh-TW"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dirty="0" smtClean="0"/>
              <a:t>指的是透過極高速且精密的電腦程式，在極短時間內下達大量的交易指令，以捕捉商品瞬時價格波動，賺取利益</a:t>
            </a: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zh-TW" sz="1200" kern="1200" dirty="0" smtClean="0">
              <a:solidFill>
                <a:schemeClr val="tx1"/>
              </a:solidFill>
              <a:latin typeface="+mn-lt"/>
              <a:ea typeface="+mn-ea"/>
              <a:cs typeface="+mn-cs"/>
            </a:endParaRPr>
          </a:p>
          <a:p>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2</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我們的研究目的是要</a:t>
            </a:r>
            <a:r>
              <a:rPr lang="en-US" altLang="zh-TW" dirty="0" smtClean="0"/>
              <a:t>CPU</a:t>
            </a:r>
            <a:r>
              <a:rPr lang="zh-TW" altLang="en-US" dirty="0" smtClean="0"/>
              <a:t>與</a:t>
            </a:r>
            <a:r>
              <a:rPr lang="en-US" altLang="zh-TW" dirty="0" smtClean="0"/>
              <a:t>GPU</a:t>
            </a:r>
            <a:r>
              <a:rPr lang="zh-TW" altLang="en-US" dirty="0" smtClean="0"/>
              <a:t>競爭尋找套利機會</a:t>
            </a:r>
            <a:endParaRPr lang="en-US" altLang="zh-TW" dirty="0" smtClean="0"/>
          </a:p>
          <a:p>
            <a:r>
              <a:rPr lang="zh-TW" altLang="en-US" dirty="0" smtClean="0"/>
              <a:t>所以我們要在</a:t>
            </a:r>
            <a:r>
              <a:rPr lang="en-US" altLang="zh-TW" dirty="0" smtClean="0"/>
              <a:t>GPU</a:t>
            </a:r>
            <a:r>
              <a:rPr lang="zh-TW" altLang="en-US" dirty="0" smtClean="0"/>
              <a:t>上計算的資料就是各策略的可能可以套利的組合</a:t>
            </a:r>
            <a:endParaRPr lang="en-US" altLang="zh-TW" dirty="0" smtClean="0"/>
          </a:p>
          <a:p>
            <a:endParaRPr lang="en-US" altLang="zh-TW" dirty="0" smtClean="0"/>
          </a:p>
          <a:p>
            <a:endParaRPr lang="en-US" altLang="zh-TW" dirty="0" smtClean="0"/>
          </a:p>
          <a:p>
            <a:r>
              <a:rPr lang="zh-TW" altLang="en-US" dirty="0" smtClean="0"/>
              <a:t>解釋</a:t>
            </a:r>
            <a:r>
              <a:rPr lang="en-US" altLang="zh-TW" dirty="0" smtClean="0"/>
              <a:t>load balance</a:t>
            </a:r>
          </a:p>
          <a:p>
            <a:r>
              <a:rPr lang="zh-TW" altLang="en-US" dirty="0" smtClean="0"/>
              <a:t>平均分配工作量給各個運算單元</a:t>
            </a:r>
            <a:endParaRPr lang="en-US" altLang="zh-TW" dirty="0" smtClean="0"/>
          </a:p>
          <a:p>
            <a:r>
              <a:rPr lang="zh-TW" altLang="en-US" dirty="0" smtClean="0"/>
              <a:t>因為</a:t>
            </a:r>
            <a:r>
              <a:rPr lang="en-US" altLang="zh-TW" dirty="0" err="1" smtClean="0"/>
              <a:t>cuda</a:t>
            </a:r>
            <a:r>
              <a:rPr lang="zh-TW" altLang="en-US" dirty="0" smtClean="0"/>
              <a:t>上的計算是平行的關係</a:t>
            </a:r>
            <a:endParaRPr lang="en-US" altLang="zh-TW" dirty="0" smtClean="0"/>
          </a:p>
          <a:p>
            <a:r>
              <a:rPr lang="zh-TW" altLang="en-US" dirty="0" smtClean="0"/>
              <a:t>讓每個</a:t>
            </a:r>
            <a:r>
              <a:rPr lang="en-US" altLang="zh-TW" dirty="0" smtClean="0"/>
              <a:t>warp</a:t>
            </a:r>
            <a:r>
              <a:rPr lang="zh-TW" altLang="en-US" dirty="0" smtClean="0"/>
              <a:t>分配到差不多的工作量</a:t>
            </a:r>
            <a:endParaRPr lang="en-US" altLang="zh-TW" dirty="0" smtClean="0"/>
          </a:p>
          <a:p>
            <a:r>
              <a:rPr lang="zh-TW" altLang="en-US" dirty="0" smtClean="0"/>
              <a:t>不會有互相等候的情況</a:t>
            </a:r>
            <a:endParaRPr lang="en-US" altLang="zh-TW" dirty="0" smtClean="0"/>
          </a:p>
          <a:p>
            <a:r>
              <a:rPr lang="zh-TW" altLang="en-US" dirty="0" smtClean="0"/>
              <a:t>就可以達到整體計算時間的最佳化</a:t>
            </a:r>
            <a:endParaRPr lang="en-US" altLang="zh-TW" dirty="0" smtClean="0"/>
          </a:p>
          <a:p>
            <a:endParaRPr lang="en-US" altLang="zh-TW" dirty="0" smtClean="0"/>
          </a:p>
          <a:p>
            <a:endParaRPr lang="en-US" altLang="zh-TW" dirty="0" smtClean="0"/>
          </a:p>
          <a:p>
            <a:r>
              <a:rPr lang="zh-TW" altLang="en-US" dirty="0" smtClean="0"/>
              <a:t>在知道了</a:t>
            </a:r>
            <a:r>
              <a:rPr lang="en-US" altLang="zh-TW" dirty="0" err="1" smtClean="0"/>
              <a:t>cuda</a:t>
            </a:r>
            <a:r>
              <a:rPr lang="zh-TW" altLang="en-US" dirty="0" smtClean="0"/>
              <a:t>運算單位後</a:t>
            </a:r>
            <a:endParaRPr lang="en-US" altLang="zh-TW" dirty="0" smtClean="0"/>
          </a:p>
          <a:p>
            <a:r>
              <a:rPr lang="zh-TW" altLang="en-US" dirty="0" smtClean="0"/>
              <a:t>我們要來介紹如何將套利策略的工作量分配給各個運算單元</a:t>
            </a:r>
            <a:endParaRPr lang="en-US" altLang="zh-TW" dirty="0" smtClean="0"/>
          </a:p>
          <a:p>
            <a:r>
              <a:rPr lang="zh-TW" altLang="zh-TW" dirty="0" smtClean="0"/>
              <a:t>當委託單依履約月份分配到不同</a:t>
            </a:r>
            <a:r>
              <a:rPr lang="en-US" altLang="zh-TW" dirty="0" smtClean="0"/>
              <a:t>Block</a:t>
            </a:r>
            <a:r>
              <a:rPr lang="zh-TW" altLang="zh-TW" dirty="0" smtClean="0"/>
              <a:t>後，下一個需要考量的重點即是</a:t>
            </a:r>
            <a:r>
              <a:rPr lang="en-US" altLang="zh-TW" dirty="0" smtClean="0"/>
              <a:t>Block</a:t>
            </a:r>
            <a:r>
              <a:rPr lang="zh-TW" altLang="zh-TW" dirty="0" smtClean="0"/>
              <a:t>中各個</a:t>
            </a:r>
            <a:r>
              <a:rPr lang="en-US" altLang="zh-TW" dirty="0" smtClean="0"/>
              <a:t>Thread</a:t>
            </a:r>
            <a:r>
              <a:rPr lang="zh-TW" altLang="zh-TW" dirty="0" smtClean="0"/>
              <a:t>的工作量該如何分配。</a:t>
            </a:r>
            <a:endParaRPr lang="en-US" altLang="zh-TW" dirty="0" smtClean="0"/>
          </a:p>
          <a:p>
            <a:r>
              <a:rPr lang="zh-TW" altLang="zh-TW" dirty="0" smtClean="0"/>
              <a:t>舉例來說，若履約月份為一月的選擇權的履約價從</a:t>
            </a:r>
            <a:r>
              <a:rPr lang="en-US" altLang="zh-TW" dirty="0" smtClean="0"/>
              <a:t>5000</a:t>
            </a:r>
            <a:r>
              <a:rPr lang="zh-TW" altLang="zh-TW" dirty="0" smtClean="0"/>
              <a:t>點到</a:t>
            </a:r>
            <a:r>
              <a:rPr lang="en-US" altLang="zh-TW" dirty="0" smtClean="0"/>
              <a:t>5900</a:t>
            </a:r>
            <a:r>
              <a:rPr lang="zh-TW" altLang="zh-TW" dirty="0" smtClean="0"/>
              <a:t>點總共有</a:t>
            </a:r>
            <a:r>
              <a:rPr lang="en-US" altLang="zh-TW" dirty="0" smtClean="0"/>
              <a:t>10</a:t>
            </a:r>
            <a:r>
              <a:rPr lang="zh-TW" altLang="zh-TW" dirty="0" smtClean="0"/>
              <a:t>檔委託價，以</a:t>
            </a:r>
            <a:r>
              <a:rPr lang="en-US" altLang="zh-TW" dirty="0" smtClean="0"/>
              <a:t>Convexity Strategy</a:t>
            </a:r>
            <a:r>
              <a:rPr lang="zh-TW" altLang="zh-TW" dirty="0" smtClean="0"/>
              <a:t>為例，一個套利策略組合包含三種不同履約價的買權或賣權組合，，共有</a:t>
            </a:r>
            <a:r>
              <a:rPr lang="en-US" altLang="zh-TW" dirty="0" smtClean="0"/>
              <a:t>120</a:t>
            </a:r>
            <a:r>
              <a:rPr lang="zh-TW" altLang="zh-TW" dirty="0" smtClean="0"/>
              <a:t>組套利策略組合。假如一個</a:t>
            </a:r>
            <a:r>
              <a:rPr lang="en-US" altLang="zh-TW" dirty="0" smtClean="0"/>
              <a:t>Block</a:t>
            </a:r>
            <a:r>
              <a:rPr lang="zh-TW" altLang="zh-TW" dirty="0" smtClean="0"/>
              <a:t>中有</a:t>
            </a:r>
            <a:r>
              <a:rPr lang="en-US" altLang="zh-TW" dirty="0" smtClean="0"/>
              <a:t>32</a:t>
            </a:r>
            <a:r>
              <a:rPr lang="zh-TW" altLang="zh-TW" dirty="0" smtClean="0"/>
              <a:t>個</a:t>
            </a:r>
            <a:r>
              <a:rPr lang="en-US" altLang="zh-TW" dirty="0" smtClean="0"/>
              <a:t>Thread</a:t>
            </a:r>
            <a:r>
              <a:rPr lang="zh-TW" altLang="zh-TW" dirty="0" smtClean="0"/>
              <a:t>，則一個</a:t>
            </a:r>
            <a:r>
              <a:rPr lang="en-US" altLang="zh-TW" dirty="0" smtClean="0"/>
              <a:t>Thread</a:t>
            </a:r>
            <a:r>
              <a:rPr lang="zh-TW" altLang="zh-TW" dirty="0" smtClean="0"/>
              <a:t>將檢驗</a:t>
            </a:r>
            <a:r>
              <a:rPr lang="en-US" altLang="zh-TW" dirty="0" smtClean="0"/>
              <a:t>3</a:t>
            </a:r>
            <a:r>
              <a:rPr lang="zh-TW" altLang="zh-TW" dirty="0" smtClean="0"/>
              <a:t>或</a:t>
            </a:r>
            <a:r>
              <a:rPr lang="en-US" altLang="zh-TW" dirty="0" smtClean="0"/>
              <a:t>4</a:t>
            </a:r>
            <a:r>
              <a:rPr lang="zh-TW" altLang="zh-TW" dirty="0" smtClean="0"/>
              <a:t>個套利策略</a:t>
            </a:r>
            <a:r>
              <a:rPr lang="en-US" altLang="zh-TW" dirty="0" smtClean="0"/>
              <a:t>(</a:t>
            </a:r>
            <a:r>
              <a:rPr lang="zh-TW" altLang="zh-TW" dirty="0" smtClean="0"/>
              <a:t>也就是工作量</a:t>
            </a:r>
            <a:r>
              <a:rPr lang="en-US" altLang="zh-TW" dirty="0" smtClean="0"/>
              <a:t>)</a:t>
            </a:r>
            <a:r>
              <a:rPr lang="zh-TW" altLang="zh-TW" dirty="0" smtClean="0"/>
              <a:t>。</a:t>
            </a:r>
            <a:endParaRPr lang="en-US" altLang="zh-TW" dirty="0" smtClean="0"/>
          </a:p>
          <a:p>
            <a:endParaRPr lang="en-US" altLang="zh-TW" dirty="0" smtClean="0"/>
          </a:p>
          <a:p>
            <a:r>
              <a:rPr lang="en-US" altLang="zh-TW" dirty="0" smtClean="0"/>
              <a:t>Load Balance: </a:t>
            </a:r>
            <a:r>
              <a:rPr lang="zh-TW" altLang="en-US" dirty="0" smtClean="0"/>
              <a:t>策略總數</a:t>
            </a:r>
            <a:r>
              <a:rPr lang="en-US" altLang="zh-TW" dirty="0" smtClean="0"/>
              <a:t>/ thread</a:t>
            </a:r>
            <a:r>
              <a:rPr lang="zh-TW" altLang="en-US" dirty="0" smtClean="0"/>
              <a:t>總數 </a:t>
            </a:r>
            <a:r>
              <a:rPr lang="en-US" altLang="zh-TW" dirty="0" smtClean="0"/>
              <a:t>= </a:t>
            </a:r>
            <a:r>
              <a:rPr lang="zh-TW" altLang="en-US" dirty="0" smtClean="0"/>
              <a:t>每個策略所需要的</a:t>
            </a:r>
            <a:r>
              <a:rPr lang="en-US" altLang="zh-TW" dirty="0" smtClean="0"/>
              <a:t>thread</a:t>
            </a:r>
            <a:r>
              <a:rPr lang="zh-TW" altLang="en-US" dirty="0" smtClean="0"/>
              <a:t>數目 </a:t>
            </a:r>
            <a:r>
              <a:rPr lang="en-US" altLang="zh-TW" dirty="0" smtClean="0"/>
              <a:t>(</a:t>
            </a:r>
            <a:r>
              <a:rPr lang="zh-TW" altLang="en-US" dirty="0" smtClean="0"/>
              <a:t>在</a:t>
            </a:r>
            <a:r>
              <a:rPr lang="en-US" altLang="zh-TW" dirty="0" smtClean="0"/>
              <a:t>thread</a:t>
            </a:r>
            <a:r>
              <a:rPr lang="zh-TW" altLang="en-US" dirty="0" smtClean="0"/>
              <a:t>開始執行前就計算好</a:t>
            </a:r>
            <a:r>
              <a:rPr lang="en-US" altLang="zh-TW" dirty="0" smtClean="0"/>
              <a:t>)</a:t>
            </a:r>
          </a:p>
          <a:p>
            <a:r>
              <a:rPr lang="en-US" altLang="zh-TW" dirty="0" smtClean="0"/>
              <a:t>Dynamic Programming: </a:t>
            </a:r>
            <a:r>
              <a:rPr lang="zh-TW" altLang="en-US" dirty="0" smtClean="0"/>
              <a:t>利用程式計算出每個策略需要的</a:t>
            </a:r>
            <a:r>
              <a:rPr lang="en-US" altLang="zh-TW" dirty="0" smtClean="0"/>
              <a:t>thread</a:t>
            </a:r>
            <a:r>
              <a:rPr lang="zh-TW" altLang="en-US" dirty="0" smtClean="0"/>
              <a:t>數目</a:t>
            </a:r>
            <a:r>
              <a:rPr lang="en-US" altLang="zh-TW" dirty="0" smtClean="0"/>
              <a:t>,</a:t>
            </a:r>
            <a:r>
              <a:rPr lang="zh-TW" altLang="en-US" dirty="0" smtClean="0"/>
              <a:t> 分配該數量給該策略</a:t>
            </a:r>
            <a:endParaRPr lang="en-US" altLang="zh-TW" dirty="0" smtClean="0"/>
          </a:p>
          <a:p>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CUDA</a:t>
            </a:r>
            <a:r>
              <a:rPr lang="zh-TW" altLang="zh-TW" dirty="0" smtClean="0"/>
              <a:t>平行計算的特性是必須等最大工作量的</a:t>
            </a:r>
            <a:r>
              <a:rPr lang="en-US" altLang="zh-TW" dirty="0" smtClean="0"/>
              <a:t>thread</a:t>
            </a:r>
            <a:r>
              <a:rPr lang="zh-TW" altLang="zh-TW" dirty="0" smtClean="0"/>
              <a:t>作完後才能下套利單</a:t>
            </a: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dirty="0" smtClean="0"/>
              <a:t>因此我們依照</a:t>
            </a:r>
            <a:r>
              <a:rPr lang="en-US" altLang="zh-TW" dirty="0" smtClean="0"/>
              <a:t>thread</a:t>
            </a:r>
            <a:r>
              <a:rPr lang="zh-TW" altLang="zh-TW" dirty="0" smtClean="0"/>
              <a:t>數量與總工作量，計算出每個</a:t>
            </a:r>
            <a:r>
              <a:rPr lang="en-US" altLang="zh-TW" dirty="0" smtClean="0"/>
              <a:t>thread</a:t>
            </a:r>
            <a:r>
              <a:rPr lang="zh-TW" altLang="zh-TW" dirty="0" smtClean="0"/>
              <a:t>的平均工作量，利用負載平衡的概念將工作量平均分配，使平行運算發揮最大效用</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a:p>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17</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sz="1200" kern="1200" dirty="0" smtClean="0">
                <a:solidFill>
                  <a:schemeClr val="tx1"/>
                </a:solidFill>
                <a:latin typeface="+mn-lt"/>
                <a:ea typeface="+mn-ea"/>
                <a:cs typeface="+mn-cs"/>
              </a:rPr>
              <a:t>他</a:t>
            </a:r>
            <a:r>
              <a:rPr lang="zh-TW" altLang="zh-TW" sz="1200" kern="1200" dirty="0" smtClean="0">
                <a:solidFill>
                  <a:schemeClr val="tx1"/>
                </a:solidFill>
                <a:latin typeface="+mn-lt"/>
                <a:ea typeface="+mn-ea"/>
                <a:cs typeface="+mn-cs"/>
              </a:rPr>
              <a:t>包含三種不同履約價的買權或賣權組合，</a:t>
            </a:r>
            <a:endParaRPr lang="en-US" altLang="zh-TW" sz="1200" kern="1200" dirty="0" smtClean="0">
              <a:solidFill>
                <a:schemeClr val="tx1"/>
              </a:solidFill>
              <a:latin typeface="+mn-lt"/>
              <a:ea typeface="+mn-ea"/>
              <a:cs typeface="+mn-cs"/>
            </a:endParaRPr>
          </a:p>
          <a:p>
            <a:r>
              <a:rPr lang="zh-TW" altLang="zh-TW" sz="1200" kern="1200" dirty="0" smtClean="0">
                <a:solidFill>
                  <a:schemeClr val="tx1"/>
                </a:solidFill>
                <a:latin typeface="+mn-lt"/>
                <a:ea typeface="+mn-ea"/>
                <a:cs typeface="+mn-cs"/>
              </a:rPr>
              <a:t>也就是，同時買進</a:t>
            </a:r>
            <a:r>
              <a:rPr lang="en-US" altLang="zh-TW" sz="1200" kern="1200" dirty="0" smtClean="0">
                <a:solidFill>
                  <a:schemeClr val="tx1"/>
                </a:solidFill>
                <a:latin typeface="+mn-lt"/>
                <a:ea typeface="+mn-ea"/>
                <a:cs typeface="+mn-cs"/>
              </a:rPr>
              <a:t>w</a:t>
            </a:r>
            <a:r>
              <a:rPr lang="zh-TW" altLang="zh-TW" sz="1200" kern="1200" dirty="0" smtClean="0">
                <a:solidFill>
                  <a:schemeClr val="tx1"/>
                </a:solidFill>
                <a:latin typeface="+mn-lt"/>
                <a:ea typeface="+mn-ea"/>
                <a:cs typeface="+mn-cs"/>
              </a:rPr>
              <a:t>單位及</a:t>
            </a:r>
            <a:r>
              <a:rPr lang="en-US" altLang="zh-TW" sz="1200" kern="1200" dirty="0" smtClean="0">
                <a:solidFill>
                  <a:schemeClr val="tx1"/>
                </a:solidFill>
                <a:latin typeface="+mn-lt"/>
                <a:ea typeface="+mn-ea"/>
                <a:cs typeface="+mn-cs"/>
              </a:rPr>
              <a:t>(1-w)</a:t>
            </a:r>
            <a:r>
              <a:rPr lang="zh-TW" altLang="zh-TW" sz="1200" kern="1200" dirty="0" smtClean="0">
                <a:solidFill>
                  <a:schemeClr val="tx1"/>
                </a:solidFill>
                <a:latin typeface="+mn-lt"/>
                <a:ea typeface="+mn-ea"/>
                <a:cs typeface="+mn-cs"/>
              </a:rPr>
              <a:t>單位分別為</a:t>
            </a:r>
            <a:r>
              <a:rPr lang="en-US" altLang="zh-TW" sz="1200" kern="1200" dirty="0" smtClean="0">
                <a:solidFill>
                  <a:schemeClr val="tx1"/>
                </a:solidFill>
                <a:latin typeface="+mn-lt"/>
                <a:ea typeface="+mn-ea"/>
                <a:cs typeface="+mn-cs"/>
              </a:rPr>
              <a:t>K1</a:t>
            </a:r>
            <a:r>
              <a:rPr lang="zh-TW" altLang="zh-TW" sz="1200" kern="1200" dirty="0" smtClean="0">
                <a:solidFill>
                  <a:schemeClr val="tx1"/>
                </a:solidFill>
                <a:latin typeface="+mn-lt"/>
                <a:ea typeface="+mn-ea"/>
                <a:cs typeface="+mn-cs"/>
              </a:rPr>
              <a:t>和</a:t>
            </a:r>
            <a:r>
              <a:rPr lang="en-US" altLang="zh-TW" sz="1200" kern="1200" dirty="0" smtClean="0">
                <a:solidFill>
                  <a:schemeClr val="tx1"/>
                </a:solidFill>
                <a:latin typeface="+mn-lt"/>
                <a:ea typeface="+mn-ea"/>
                <a:cs typeface="+mn-cs"/>
              </a:rPr>
              <a:t>K3</a:t>
            </a:r>
            <a:r>
              <a:rPr lang="zh-TW" altLang="zh-TW" sz="1200" kern="1200" dirty="0" smtClean="0">
                <a:solidFill>
                  <a:schemeClr val="tx1"/>
                </a:solidFill>
                <a:latin typeface="+mn-lt"/>
                <a:ea typeface="+mn-ea"/>
                <a:cs typeface="+mn-cs"/>
              </a:rPr>
              <a:t>的履約價買權</a:t>
            </a:r>
            <a:r>
              <a:rPr lang="en-US" altLang="zh-TW" sz="1200" kern="1200" dirty="0" smtClean="0">
                <a:solidFill>
                  <a:schemeClr val="tx1"/>
                </a:solidFill>
                <a:latin typeface="+mn-lt"/>
                <a:ea typeface="+mn-ea"/>
                <a:cs typeface="+mn-cs"/>
              </a:rPr>
              <a:t>(</a:t>
            </a:r>
            <a:r>
              <a:rPr lang="zh-TW" altLang="zh-TW" sz="1200" kern="1200" dirty="0" smtClean="0">
                <a:solidFill>
                  <a:schemeClr val="tx1"/>
                </a:solidFill>
                <a:latin typeface="+mn-lt"/>
                <a:ea typeface="+mn-ea"/>
                <a:cs typeface="+mn-cs"/>
              </a:rPr>
              <a:t>或賣權</a:t>
            </a:r>
            <a:r>
              <a:rPr lang="en-US" altLang="zh-TW" sz="1200" kern="1200" dirty="0" smtClean="0">
                <a:solidFill>
                  <a:schemeClr val="tx1"/>
                </a:solidFill>
                <a:latin typeface="+mn-lt"/>
                <a:ea typeface="+mn-ea"/>
                <a:cs typeface="+mn-cs"/>
              </a:rPr>
              <a:t>)</a:t>
            </a:r>
            <a:r>
              <a:rPr lang="zh-TW" altLang="zh-TW" sz="1200" kern="1200" dirty="0" smtClean="0">
                <a:solidFill>
                  <a:schemeClr val="tx1"/>
                </a:solidFill>
                <a:latin typeface="+mn-lt"/>
                <a:ea typeface="+mn-ea"/>
                <a:cs typeface="+mn-cs"/>
              </a:rPr>
              <a:t>並賣出一單位履約價為</a:t>
            </a:r>
            <a:r>
              <a:rPr lang="en-US" altLang="zh-TW" sz="1200" kern="1200" dirty="0" smtClean="0">
                <a:solidFill>
                  <a:schemeClr val="tx1"/>
                </a:solidFill>
                <a:latin typeface="+mn-lt"/>
                <a:ea typeface="+mn-ea"/>
                <a:cs typeface="+mn-cs"/>
              </a:rPr>
              <a:t>K2</a:t>
            </a:r>
            <a:r>
              <a:rPr lang="zh-TW" altLang="zh-TW" sz="1200" kern="1200" dirty="0" smtClean="0">
                <a:solidFill>
                  <a:schemeClr val="tx1"/>
                </a:solidFill>
                <a:latin typeface="+mn-lt"/>
                <a:ea typeface="+mn-ea"/>
                <a:cs typeface="+mn-cs"/>
              </a:rPr>
              <a:t>的買權</a:t>
            </a:r>
            <a:r>
              <a:rPr lang="en-US" altLang="zh-TW" sz="1200" kern="1200" dirty="0" smtClean="0">
                <a:solidFill>
                  <a:schemeClr val="tx1"/>
                </a:solidFill>
                <a:latin typeface="+mn-lt"/>
                <a:ea typeface="+mn-ea"/>
                <a:cs typeface="+mn-cs"/>
              </a:rPr>
              <a:t>(</a:t>
            </a:r>
            <a:r>
              <a:rPr lang="zh-TW" altLang="zh-TW" sz="1200" kern="1200" dirty="0" smtClean="0">
                <a:solidFill>
                  <a:schemeClr val="tx1"/>
                </a:solidFill>
                <a:latin typeface="+mn-lt"/>
                <a:ea typeface="+mn-ea"/>
                <a:cs typeface="+mn-cs"/>
              </a:rPr>
              <a:t>或賣權</a:t>
            </a:r>
            <a:r>
              <a:rPr lang="en-US" altLang="zh-TW" sz="1200" kern="1200" dirty="0" smtClean="0">
                <a:solidFill>
                  <a:schemeClr val="tx1"/>
                </a:solidFill>
                <a:latin typeface="+mn-lt"/>
                <a:ea typeface="+mn-ea"/>
                <a:cs typeface="+mn-cs"/>
              </a:rPr>
              <a:t>)</a:t>
            </a:r>
            <a:r>
              <a:rPr lang="zh-TW" altLang="zh-TW" sz="1200" kern="1200" dirty="0" smtClean="0">
                <a:solidFill>
                  <a:schemeClr val="tx1"/>
                </a:solidFill>
                <a:latin typeface="+mn-lt"/>
                <a:ea typeface="+mn-ea"/>
                <a:cs typeface="+mn-cs"/>
              </a:rPr>
              <a:t>，其中</a:t>
            </a:r>
            <a:r>
              <a:rPr lang="en-US" altLang="zh-TW" sz="1200" kern="1200" dirty="0" smtClean="0">
                <a:solidFill>
                  <a:schemeClr val="tx1"/>
                </a:solidFill>
                <a:latin typeface="+mn-lt"/>
                <a:ea typeface="+mn-ea"/>
                <a:cs typeface="+mn-cs"/>
              </a:rPr>
              <a:t>K1&lt;K2&lt;K3</a:t>
            </a:r>
          </a:p>
          <a:p>
            <a:r>
              <a:rPr lang="zh-TW" altLang="zh-TW" dirty="0" smtClean="0">
                <a:latin typeface="微軟正黑體" pitchFamily="34" charset="-120"/>
                <a:ea typeface="微軟正黑體" pitchFamily="34" charset="-120"/>
              </a:rPr>
              <a:t>蝶狀價差交易是利用三個不同履約價的買權或賣權所組合而成的部位</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en-US" altLang="zh-TW" dirty="0" smtClean="0">
                <a:latin typeface="微軟正黑體" pitchFamily="34" charset="-120"/>
                <a:ea typeface="微軟正黑體" pitchFamily="34" charset="-120"/>
              </a:rPr>
              <a:t>T</a:t>
            </a:r>
            <a:r>
              <a:rPr lang="zh-TW" altLang="en-US" dirty="0" smtClean="0">
                <a:latin typeface="微軟正黑體" pitchFamily="34" charset="-120"/>
                <a:ea typeface="微軟正黑體" pitchFamily="34" charset="-120"/>
              </a:rPr>
              <a:t>為交易成本</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只要任三個履約價就能組成一個</a:t>
            </a:r>
            <a:r>
              <a:rPr lang="en-US" altLang="zh-TW" dirty="0" smtClean="0">
                <a:latin typeface="微軟正黑體" pitchFamily="34" charset="-120"/>
                <a:ea typeface="微軟正黑體" pitchFamily="34" charset="-120"/>
              </a:rPr>
              <a:t>convexity</a:t>
            </a:r>
          </a:p>
          <a:p>
            <a:r>
              <a:rPr lang="zh-TW" altLang="en-US" dirty="0" smtClean="0">
                <a:latin typeface="微軟正黑體" pitchFamily="34" charset="-120"/>
                <a:ea typeface="微軟正黑體" pitchFamily="34" charset="-120"/>
              </a:rPr>
              <a:t>而</a:t>
            </a:r>
            <a:r>
              <a:rPr lang="en-US" altLang="zh-TW" dirty="0" err="1" smtClean="0">
                <a:latin typeface="微軟正黑體" pitchFamily="34" charset="-120"/>
                <a:ea typeface="微軟正黑體" pitchFamily="34" charset="-120"/>
              </a:rPr>
              <a:t>cuda</a:t>
            </a:r>
            <a:r>
              <a:rPr lang="zh-TW" altLang="en-US" dirty="0" smtClean="0">
                <a:latin typeface="微軟正黑體" pitchFamily="34" charset="-120"/>
                <a:ea typeface="微軟正黑體" pitchFamily="34" charset="-120"/>
              </a:rPr>
              <a:t>要做的事情就是去檢查每一個組合是否能夠套利</a:t>
            </a:r>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所以組合總數就是</a:t>
            </a:r>
            <a:r>
              <a:rPr lang="en-US" altLang="zh-TW" dirty="0" err="1" smtClean="0">
                <a:latin typeface="微軟正黑體" pitchFamily="34" charset="-120"/>
                <a:ea typeface="微軟正黑體" pitchFamily="34" charset="-120"/>
              </a:rPr>
              <a:t>cn</a:t>
            </a:r>
            <a:r>
              <a:rPr lang="zh-TW" altLang="en-US" dirty="0" smtClean="0">
                <a:latin typeface="微軟正黑體" pitchFamily="34" charset="-120"/>
                <a:ea typeface="微軟正黑體" pitchFamily="34" charset="-120"/>
              </a:rPr>
              <a:t>取</a:t>
            </a:r>
            <a:r>
              <a:rPr lang="en-US" altLang="zh-TW" dirty="0" smtClean="0">
                <a:latin typeface="微軟正黑體" pitchFamily="34" charset="-120"/>
                <a:ea typeface="微軟正黑體" pitchFamily="34" charset="-120"/>
              </a:rPr>
              <a:t>3</a:t>
            </a:r>
          </a:p>
          <a:p>
            <a:endParaRPr lang="en-US" altLang="zh-TW" dirty="0" smtClean="0">
              <a:latin typeface="微軟正黑體" pitchFamily="34" charset="-120"/>
              <a:ea typeface="微軟正黑體" pitchFamily="34" charset="-120"/>
            </a:endParaRPr>
          </a:p>
          <a:p>
            <a:r>
              <a:rPr lang="zh-TW" altLang="zh-TW" dirty="0" smtClean="0">
                <a:latin typeface="微軟正黑體" pitchFamily="34" charset="-120"/>
                <a:ea typeface="微軟正黑體" pitchFamily="34" charset="-120"/>
              </a:rPr>
              <a:t>即同時各買進</a:t>
            </a:r>
            <a:r>
              <a:rPr lang="en-US" altLang="zh-TW" dirty="0" smtClean="0">
                <a:latin typeface="微軟正黑體" pitchFamily="34" charset="-120"/>
                <a:ea typeface="微軟正黑體" pitchFamily="34" charset="-120"/>
              </a:rPr>
              <a:t>w </a:t>
            </a:r>
            <a:r>
              <a:rPr lang="zh-TW" altLang="zh-TW" dirty="0" smtClean="0">
                <a:latin typeface="微軟正黑體" pitchFamily="34" charset="-120"/>
                <a:ea typeface="微軟正黑體" pitchFamily="34" charset="-120"/>
              </a:rPr>
              <a:t>單位及</a:t>
            </a:r>
            <a:r>
              <a:rPr lang="en-US" altLang="zh-TW" dirty="0" smtClean="0">
                <a:latin typeface="微軟正黑體" pitchFamily="34" charset="-120"/>
                <a:ea typeface="微軟正黑體" pitchFamily="34" charset="-120"/>
              </a:rPr>
              <a:t>1-w </a:t>
            </a:r>
            <a:r>
              <a:rPr lang="zh-TW" altLang="zh-TW" dirty="0" smtClean="0">
                <a:latin typeface="微軟正黑體" pitchFamily="34" charset="-120"/>
                <a:ea typeface="微軟正黑體" pitchFamily="34" charset="-120"/>
              </a:rPr>
              <a:t>單位的履約價分別為</a:t>
            </a:r>
            <a:r>
              <a:rPr lang="en-US" altLang="zh-TW" dirty="0" smtClean="0">
                <a:latin typeface="微軟正黑體" pitchFamily="34" charset="-120"/>
                <a:ea typeface="微軟正黑體" pitchFamily="34" charset="-120"/>
              </a:rPr>
              <a:t> K1</a:t>
            </a:r>
            <a:r>
              <a:rPr lang="zh-TW" altLang="zh-TW" dirty="0" smtClean="0">
                <a:latin typeface="微軟正黑體" pitchFamily="34" charset="-120"/>
                <a:ea typeface="微軟正黑體" pitchFamily="34" charset="-120"/>
              </a:rPr>
              <a:t>與 </a:t>
            </a:r>
            <a:r>
              <a:rPr lang="en-US" altLang="zh-TW" dirty="0" smtClean="0">
                <a:latin typeface="微軟正黑體" pitchFamily="34" charset="-120"/>
                <a:ea typeface="微軟正黑體" pitchFamily="34" charset="-120"/>
              </a:rPr>
              <a:t>K</a:t>
            </a:r>
            <a:r>
              <a:rPr lang="en-US" altLang="zh-TW" baseline="-25000" dirty="0" smtClean="0">
                <a:latin typeface="微軟正黑體" pitchFamily="34" charset="-120"/>
                <a:ea typeface="微軟正黑體" pitchFamily="34" charset="-120"/>
              </a:rPr>
              <a:t>3</a:t>
            </a:r>
            <a:r>
              <a:rPr lang="zh-TW" altLang="zh-TW" dirty="0" smtClean="0">
                <a:latin typeface="微軟正黑體" pitchFamily="34" charset="-120"/>
                <a:ea typeface="微軟正黑體" pitchFamily="34" charset="-120"/>
              </a:rPr>
              <a:t>的買權</a:t>
            </a:r>
            <a:r>
              <a:rPr lang="en-US" altLang="zh-TW" dirty="0" smtClean="0">
                <a:latin typeface="微軟正黑體" pitchFamily="34" charset="-120"/>
                <a:ea typeface="微軟正黑體" pitchFamily="34" charset="-120"/>
              </a:rPr>
              <a:t>(</a:t>
            </a:r>
            <a:r>
              <a:rPr lang="zh-TW" altLang="zh-TW" dirty="0" smtClean="0">
                <a:latin typeface="微軟正黑體" pitchFamily="34" charset="-120"/>
                <a:ea typeface="微軟正黑體" pitchFamily="34" charset="-120"/>
              </a:rPr>
              <a:t>或賣權</a:t>
            </a:r>
            <a:r>
              <a:rPr lang="en-US" altLang="zh-TW" dirty="0" smtClean="0">
                <a:latin typeface="微軟正黑體" pitchFamily="34" charset="-120"/>
                <a:ea typeface="微軟正黑體" pitchFamily="34" charset="-120"/>
              </a:rPr>
              <a:t>)</a:t>
            </a:r>
            <a:r>
              <a:rPr lang="zh-TW" altLang="zh-TW" dirty="0" smtClean="0">
                <a:latin typeface="微軟正黑體" pitchFamily="34" charset="-120"/>
                <a:ea typeface="微軟正黑體" pitchFamily="34" charset="-120"/>
              </a:rPr>
              <a:t>且賣出</a:t>
            </a:r>
            <a:r>
              <a:rPr lang="en-US" altLang="zh-TW" dirty="0" smtClean="0">
                <a:latin typeface="微軟正黑體" pitchFamily="34" charset="-120"/>
                <a:ea typeface="微軟正黑體" pitchFamily="34" charset="-120"/>
              </a:rPr>
              <a:t>1 </a:t>
            </a:r>
            <a:r>
              <a:rPr lang="zh-TW" altLang="zh-TW" dirty="0" smtClean="0">
                <a:latin typeface="微軟正黑體" pitchFamily="34" charset="-120"/>
                <a:ea typeface="微軟正黑體" pitchFamily="34" charset="-120"/>
              </a:rPr>
              <a:t>單位的履約價為</a:t>
            </a:r>
            <a:r>
              <a:rPr lang="en-US" altLang="zh-TW" dirty="0" smtClean="0">
                <a:latin typeface="微軟正黑體" pitchFamily="34" charset="-120"/>
                <a:ea typeface="微軟正黑體" pitchFamily="34" charset="-120"/>
              </a:rPr>
              <a:t>K</a:t>
            </a:r>
            <a:r>
              <a:rPr lang="en-US" altLang="zh-TW" baseline="-25000" dirty="0" smtClean="0">
                <a:latin typeface="微軟正黑體" pitchFamily="34" charset="-120"/>
                <a:ea typeface="微軟正黑體" pitchFamily="34" charset="-120"/>
              </a:rPr>
              <a:t>2 </a:t>
            </a:r>
            <a:r>
              <a:rPr lang="zh-TW" altLang="zh-TW" dirty="0" smtClean="0">
                <a:latin typeface="微軟正黑體" pitchFamily="34" charset="-120"/>
                <a:ea typeface="微軟正黑體" pitchFamily="34" charset="-120"/>
              </a:rPr>
              <a:t>的買權</a:t>
            </a:r>
            <a:r>
              <a:rPr lang="en-US" altLang="zh-TW" dirty="0" smtClean="0">
                <a:latin typeface="微軟正黑體" pitchFamily="34" charset="-120"/>
                <a:ea typeface="微軟正黑體" pitchFamily="34" charset="-120"/>
              </a:rPr>
              <a:t>(</a:t>
            </a:r>
            <a:r>
              <a:rPr lang="zh-TW" altLang="zh-TW" dirty="0" smtClean="0">
                <a:latin typeface="微軟正黑體" pitchFamily="34" charset="-120"/>
                <a:ea typeface="微軟正黑體" pitchFamily="34" charset="-120"/>
              </a:rPr>
              <a:t>或賣權</a:t>
            </a:r>
            <a:r>
              <a:rPr lang="en-US" altLang="zh-TW" dirty="0" smtClean="0">
                <a:latin typeface="微軟正黑體" pitchFamily="34" charset="-120"/>
                <a:ea typeface="微軟正黑體" pitchFamily="34" charset="-120"/>
              </a:rPr>
              <a:t>)</a:t>
            </a:r>
            <a:r>
              <a:rPr lang="zh-TW" altLang="zh-TW" dirty="0" smtClean="0">
                <a:latin typeface="微軟正黑體" pitchFamily="34" charset="-120"/>
                <a:ea typeface="微軟正黑體" pitchFamily="34" charset="-120"/>
              </a:rPr>
              <a:t>，其中</a:t>
            </a:r>
            <a:r>
              <a:rPr lang="en-US" altLang="zh-TW" dirty="0" smtClean="0">
                <a:latin typeface="微軟正黑體" pitchFamily="34" charset="-120"/>
                <a:ea typeface="微軟正黑體" pitchFamily="34" charset="-120"/>
              </a:rPr>
              <a:t>K</a:t>
            </a:r>
            <a:r>
              <a:rPr lang="en-US" altLang="zh-TW" baseline="-25000" dirty="0" smtClean="0">
                <a:latin typeface="微軟正黑體" pitchFamily="34" charset="-120"/>
                <a:ea typeface="微軟正黑體" pitchFamily="34" charset="-120"/>
              </a:rPr>
              <a:t>1</a:t>
            </a:r>
            <a:r>
              <a:rPr lang="en-US" altLang="zh-TW" dirty="0" smtClean="0">
                <a:latin typeface="微軟正黑體" pitchFamily="34" charset="-120"/>
                <a:ea typeface="微軟正黑體" pitchFamily="34" charset="-120"/>
              </a:rPr>
              <a:t> &lt; K</a:t>
            </a:r>
            <a:r>
              <a:rPr lang="en-US" altLang="zh-TW" baseline="-25000" dirty="0" smtClean="0">
                <a:latin typeface="微軟正黑體" pitchFamily="34" charset="-120"/>
                <a:ea typeface="微軟正黑體" pitchFamily="34" charset="-120"/>
              </a:rPr>
              <a:t>2</a:t>
            </a:r>
            <a:r>
              <a:rPr lang="en-US" altLang="zh-TW" dirty="0" smtClean="0">
                <a:latin typeface="微軟正黑體" pitchFamily="34" charset="-120"/>
                <a:ea typeface="微軟正黑體" pitchFamily="34" charset="-120"/>
              </a:rPr>
              <a:t> &lt; K</a:t>
            </a:r>
            <a:r>
              <a:rPr lang="en-US" altLang="zh-TW" baseline="-25000" dirty="0" smtClean="0">
                <a:latin typeface="微軟正黑體" pitchFamily="34" charset="-120"/>
                <a:ea typeface="微軟正黑體" pitchFamily="34" charset="-120"/>
              </a:rPr>
              <a:t>3</a:t>
            </a:r>
            <a:endParaRPr lang="en-US" altLang="zh-TW" dirty="0" smtClean="0">
              <a:latin typeface="微軟正黑體" pitchFamily="34" charset="-120"/>
              <a:ea typeface="微軟正黑體"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latin typeface="Times New Roman" pitchFamily="18" charset="0"/>
              <a:ea typeface="微軟正黑體" pitchFamily="34" charset="-12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dirty="0" smtClean="0">
                <a:latin typeface="Times New Roman" pitchFamily="18" charset="0"/>
                <a:ea typeface="微軟正黑體" pitchFamily="34" charset="-120"/>
                <a:cs typeface="Times New Roman" pitchFamily="18" charset="0"/>
              </a:rPr>
              <a:t>若</a:t>
            </a:r>
            <a:r>
              <a:rPr lang="zh-TW" altLang="en-US" dirty="0" smtClean="0">
                <a:latin typeface="Times New Roman" pitchFamily="18" charset="0"/>
                <a:ea typeface="微軟正黑體" pitchFamily="34" charset="-120"/>
                <a:cs typeface="Times New Roman" pitchFamily="18" charset="0"/>
              </a:rPr>
              <a:t>此</a:t>
            </a:r>
            <a:r>
              <a:rPr lang="zh-TW" altLang="zh-TW" dirty="0" smtClean="0">
                <a:latin typeface="Times New Roman" pitchFamily="18" charset="0"/>
                <a:ea typeface="微軟正黑體" pitchFamily="34" charset="-120"/>
                <a:cs typeface="Times New Roman" pitchFamily="18" charset="0"/>
              </a:rPr>
              <a:t>不等式不成立時，表示</a:t>
            </a:r>
            <a:r>
              <a:rPr lang="en-US" altLang="zh-TW" dirty="0" smtClean="0">
                <a:latin typeface="Times New Roman" pitchFamily="18" charset="0"/>
                <a:ea typeface="微軟正黑體" pitchFamily="34" charset="-120"/>
                <a:cs typeface="Times New Roman" pitchFamily="18" charset="0"/>
              </a:rPr>
              <a:t>K</a:t>
            </a:r>
            <a:r>
              <a:rPr lang="en-US" altLang="zh-TW" baseline="-25000" dirty="0" smtClean="0">
                <a:latin typeface="Times New Roman" pitchFamily="18" charset="0"/>
                <a:ea typeface="微軟正黑體" pitchFamily="34" charset="-120"/>
                <a:cs typeface="Times New Roman" pitchFamily="18" charset="0"/>
              </a:rPr>
              <a:t>2 </a:t>
            </a:r>
            <a:r>
              <a:rPr lang="zh-TW" altLang="zh-TW" dirty="0" smtClean="0">
                <a:latin typeface="Times New Roman" pitchFamily="18" charset="0"/>
                <a:ea typeface="微軟正黑體" pitchFamily="34" charset="-120"/>
                <a:cs typeface="Times New Roman" pitchFamily="18" charset="0"/>
              </a:rPr>
              <a:t>履約價相對的被高估，設</a:t>
            </a:r>
            <a:r>
              <a:rPr lang="en-US" altLang="zh-TW" dirty="0" smtClean="0">
                <a:latin typeface="Times New Roman" pitchFamily="18" charset="0"/>
                <a:ea typeface="微軟正黑體" pitchFamily="34" charset="-120"/>
                <a:cs typeface="Times New Roman" pitchFamily="18" charset="0"/>
              </a:rPr>
              <a:t>w =1/2</a:t>
            </a:r>
            <a:r>
              <a:rPr lang="zh-TW" altLang="zh-TW" dirty="0" smtClean="0">
                <a:latin typeface="Times New Roman" pitchFamily="18" charset="0"/>
                <a:ea typeface="微軟正黑體" pitchFamily="34" charset="-120"/>
                <a:cs typeface="Times New Roman" pitchFamily="18" charset="0"/>
              </a:rPr>
              <a:t>時，可以藉由賣兩個</a:t>
            </a:r>
            <a:r>
              <a:rPr lang="en-US" altLang="zh-TW" dirty="0" smtClean="0">
                <a:latin typeface="Times New Roman" pitchFamily="18" charset="0"/>
                <a:ea typeface="微軟正黑體" pitchFamily="34" charset="-120"/>
                <a:cs typeface="Times New Roman" pitchFamily="18" charset="0"/>
              </a:rPr>
              <a:t>K</a:t>
            </a:r>
            <a:r>
              <a:rPr lang="en-US" altLang="zh-TW" baseline="-25000" dirty="0" smtClean="0">
                <a:latin typeface="Times New Roman" pitchFamily="18" charset="0"/>
                <a:ea typeface="微軟正黑體" pitchFamily="34" charset="-120"/>
                <a:cs typeface="Times New Roman" pitchFamily="18" charset="0"/>
              </a:rPr>
              <a:t>2 </a:t>
            </a:r>
            <a:r>
              <a:rPr lang="zh-TW" altLang="zh-TW" dirty="0" smtClean="0">
                <a:latin typeface="Times New Roman" pitchFamily="18" charset="0"/>
                <a:ea typeface="微軟正黑體" pitchFamily="34" charset="-120"/>
                <a:cs typeface="Times New Roman" pitchFamily="18" charset="0"/>
              </a:rPr>
              <a:t>的買權並買進</a:t>
            </a:r>
            <a:r>
              <a:rPr lang="en-US" altLang="zh-TW" dirty="0" smtClean="0">
                <a:latin typeface="Times New Roman" pitchFamily="18" charset="0"/>
                <a:ea typeface="微軟正黑體" pitchFamily="34" charset="-120"/>
                <a:cs typeface="Times New Roman" pitchFamily="18" charset="0"/>
              </a:rPr>
              <a:t>K</a:t>
            </a:r>
            <a:r>
              <a:rPr lang="en-US" altLang="zh-TW" baseline="-25000" dirty="0" smtClean="0">
                <a:latin typeface="Times New Roman" pitchFamily="18" charset="0"/>
                <a:ea typeface="微軟正黑體" pitchFamily="34" charset="-120"/>
                <a:cs typeface="Times New Roman" pitchFamily="18" charset="0"/>
              </a:rPr>
              <a:t>1 </a:t>
            </a:r>
            <a:r>
              <a:rPr lang="zh-TW" altLang="zh-TW" dirty="0" smtClean="0">
                <a:latin typeface="Times New Roman" pitchFamily="18" charset="0"/>
                <a:ea typeface="微軟正黑體" pitchFamily="34" charset="-120"/>
                <a:cs typeface="Times New Roman" pitchFamily="18" charset="0"/>
              </a:rPr>
              <a:t>及</a:t>
            </a:r>
            <a:r>
              <a:rPr lang="en-US" altLang="zh-TW" dirty="0" smtClean="0">
                <a:latin typeface="Times New Roman" pitchFamily="18" charset="0"/>
                <a:ea typeface="微軟正黑體" pitchFamily="34" charset="-120"/>
                <a:cs typeface="Times New Roman" pitchFamily="18" charset="0"/>
              </a:rPr>
              <a:t>3 K</a:t>
            </a:r>
            <a:r>
              <a:rPr lang="en-US" altLang="zh-TW" baseline="-25000" dirty="0" smtClean="0">
                <a:latin typeface="Times New Roman" pitchFamily="18" charset="0"/>
                <a:ea typeface="微軟正黑體" pitchFamily="34" charset="-120"/>
                <a:cs typeface="Times New Roman" pitchFamily="18" charset="0"/>
              </a:rPr>
              <a:t>3 </a:t>
            </a:r>
            <a:r>
              <a:rPr lang="zh-TW" altLang="zh-TW" dirty="0" smtClean="0">
                <a:latin typeface="Times New Roman" pitchFamily="18" charset="0"/>
                <a:ea typeface="微軟正黑體" pitchFamily="34" charset="-120"/>
                <a:cs typeface="Times New Roman" pitchFamily="18" charset="0"/>
              </a:rPr>
              <a:t>的買權各一個，從中套利</a:t>
            </a:r>
          </a:p>
          <a:p>
            <a:pPr algn="l"/>
            <a:endParaRPr lang="en-US" altLang="zh-TW" b="0" i="0" dirty="0" smtClean="0"/>
          </a:p>
          <a:p>
            <a:pPr algn="l"/>
            <a:r>
              <a:rPr lang="en-US" altLang="zh-TW" b="0" i="0" dirty="0" smtClean="0"/>
              <a:t>e.g.</a:t>
            </a:r>
            <a:r>
              <a:rPr lang="zh-TW" altLang="en-US" b="0" i="0" dirty="0" smtClean="0"/>
              <a:t>組合總數無法被</a:t>
            </a:r>
            <a:r>
              <a:rPr lang="en-US" altLang="zh-TW" b="0" i="0" dirty="0" smtClean="0"/>
              <a:t>thread</a:t>
            </a:r>
            <a:r>
              <a:rPr lang="zh-TW" altLang="en-US" b="0" i="0" dirty="0" smtClean="0"/>
              <a:t>數量整除</a:t>
            </a:r>
            <a:endParaRPr lang="en-US" altLang="zh-TW" b="0" i="0" dirty="0" smtClean="0"/>
          </a:p>
          <a:p>
            <a:pPr algn="l"/>
            <a:endParaRPr lang="en-US" altLang="zh-TW" b="0" i="0" dirty="0" smtClean="0"/>
          </a:p>
          <a:p>
            <a:pPr algn="l"/>
            <a:r>
              <a:rPr lang="en-US" altLang="zh-TW" b="0" i="0" dirty="0" smtClean="0"/>
              <a:t>100</a:t>
            </a:r>
            <a:r>
              <a:rPr lang="zh-TW" altLang="en-US" b="0" i="0" dirty="0" smtClean="0"/>
              <a:t>個策略 </a:t>
            </a:r>
            <a:r>
              <a:rPr lang="en-US" altLang="zh-TW" b="0" i="0" dirty="0" smtClean="0"/>
              <a:t>32</a:t>
            </a:r>
            <a:r>
              <a:rPr lang="zh-TW" altLang="en-US" b="0" i="0" dirty="0" smtClean="0"/>
              <a:t>個</a:t>
            </a:r>
            <a:r>
              <a:rPr lang="en-US" altLang="zh-TW" b="0" i="0" dirty="0" smtClean="0"/>
              <a:t>thread</a:t>
            </a:r>
          </a:p>
          <a:p>
            <a:pPr algn="l"/>
            <a:r>
              <a:rPr lang="zh-TW" altLang="en-US" b="0" i="0" dirty="0" smtClean="0"/>
              <a:t>無法整除會多出</a:t>
            </a:r>
            <a:r>
              <a:rPr lang="en-US" altLang="zh-TW" b="0" i="0" dirty="0" smtClean="0"/>
              <a:t>4</a:t>
            </a:r>
            <a:r>
              <a:rPr lang="zh-TW" altLang="en-US" b="0" i="0" dirty="0" smtClean="0"/>
              <a:t>個策略</a:t>
            </a:r>
            <a:endParaRPr lang="en-US" altLang="zh-TW" b="0" i="0" dirty="0" smtClean="0"/>
          </a:p>
          <a:p>
            <a:pPr algn="l"/>
            <a:r>
              <a:rPr lang="zh-TW" altLang="en-US" b="0" i="0" dirty="0" smtClean="0"/>
              <a:t>因為平行計算的關係</a:t>
            </a:r>
            <a:endParaRPr lang="en-US" altLang="zh-TW" b="0" i="0" dirty="0" smtClean="0"/>
          </a:p>
          <a:p>
            <a:pPr algn="l"/>
            <a:r>
              <a:rPr lang="zh-TW" altLang="en-US" b="0" i="0" dirty="0" smtClean="0"/>
              <a:t>得等剩下四個做完才算完成</a:t>
            </a:r>
            <a:endParaRPr lang="en-US" altLang="zh-TW" b="0" i="0" dirty="0" smtClean="0"/>
          </a:p>
          <a:p>
            <a:pPr algn="l"/>
            <a:r>
              <a:rPr lang="zh-TW" altLang="en-US" b="0" i="0" dirty="0" smtClean="0"/>
              <a:t>這時就會有</a:t>
            </a:r>
            <a:r>
              <a:rPr lang="en-US" altLang="zh-TW" b="0" i="0" dirty="0" smtClean="0"/>
              <a:t>28thread</a:t>
            </a:r>
            <a:r>
              <a:rPr lang="zh-TW" altLang="en-US" b="0" i="0" dirty="0" smtClean="0"/>
              <a:t>發生閒置狀態</a:t>
            </a:r>
            <a:endParaRPr lang="en-US" altLang="zh-TW" b="0" i="0" dirty="0" smtClean="0"/>
          </a:p>
          <a:p>
            <a:pPr algn="l"/>
            <a:r>
              <a:rPr lang="zh-TW" altLang="en-US" b="0" i="0" dirty="0" smtClean="0"/>
              <a:t>非常簡單的舉例</a:t>
            </a:r>
            <a:r>
              <a:rPr lang="en-US" altLang="zh-TW" b="0" i="0" dirty="0" smtClean="0"/>
              <a:t>!</a:t>
            </a:r>
            <a:endParaRPr lang="zh-TW" altLang="en-US" b="0" i="0"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18</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algn="l"/>
            <a:r>
              <a:rPr lang="zh-TW" altLang="en-US" b="0" i="0" dirty="0" smtClean="0"/>
              <a:t>假設不同的策略 每個</a:t>
            </a:r>
            <a:r>
              <a:rPr lang="en-US" altLang="zh-TW" b="0" i="0" dirty="0" smtClean="0"/>
              <a:t>warp</a:t>
            </a:r>
            <a:r>
              <a:rPr lang="zh-TW" altLang="en-US" b="0" i="0" dirty="0" smtClean="0"/>
              <a:t>的</a:t>
            </a:r>
            <a:r>
              <a:rPr lang="en-US" altLang="zh-TW" b="0" i="0" dirty="0" smtClean="0"/>
              <a:t>latency time </a:t>
            </a:r>
            <a:r>
              <a:rPr lang="zh-TW" altLang="en-US" b="0" i="0" dirty="0" smtClean="0"/>
              <a:t>都相同</a:t>
            </a:r>
            <a:endParaRPr lang="en-US" altLang="zh-TW" b="0" i="0" dirty="0" smtClean="0"/>
          </a:p>
          <a:p>
            <a:pPr algn="l"/>
            <a:endParaRPr lang="en-US" altLang="zh-TW" b="0" i="0" dirty="0" smtClean="0"/>
          </a:p>
          <a:p>
            <a:pPr algn="l"/>
            <a:r>
              <a:rPr lang="en-US" altLang="zh-TW" b="0" i="0" dirty="0" smtClean="0"/>
              <a:t>e.g.</a:t>
            </a:r>
            <a:r>
              <a:rPr lang="zh-TW" altLang="en-US" b="0" i="0" dirty="0" smtClean="0"/>
              <a:t>組合總數無法被</a:t>
            </a:r>
            <a:r>
              <a:rPr lang="en-US" altLang="zh-TW" b="0" i="0" dirty="0" smtClean="0"/>
              <a:t>thread</a:t>
            </a:r>
            <a:r>
              <a:rPr lang="zh-TW" altLang="en-US" b="0" i="0" dirty="0" smtClean="0"/>
              <a:t>數量整除</a:t>
            </a:r>
            <a:endParaRPr lang="en-US" altLang="zh-TW" b="0" i="0" dirty="0" smtClean="0"/>
          </a:p>
          <a:p>
            <a:pPr algn="l"/>
            <a:endParaRPr lang="en-US" altLang="zh-TW" b="0" i="0" dirty="0" smtClean="0"/>
          </a:p>
          <a:p>
            <a:pPr algn="l"/>
            <a:r>
              <a:rPr lang="en-US" altLang="zh-TW" b="0" i="0" dirty="0" smtClean="0"/>
              <a:t>100</a:t>
            </a:r>
            <a:r>
              <a:rPr lang="zh-TW" altLang="en-US" b="0" i="0" dirty="0" smtClean="0"/>
              <a:t>個策略 </a:t>
            </a:r>
            <a:r>
              <a:rPr lang="en-US" altLang="zh-TW" b="0" i="0" dirty="0" smtClean="0"/>
              <a:t>32</a:t>
            </a:r>
            <a:r>
              <a:rPr lang="zh-TW" altLang="en-US" b="0" i="0" dirty="0" smtClean="0"/>
              <a:t>個</a:t>
            </a:r>
            <a:r>
              <a:rPr lang="en-US" altLang="zh-TW" b="0" i="0" dirty="0" smtClean="0"/>
              <a:t>thread</a:t>
            </a:r>
          </a:p>
          <a:p>
            <a:pPr algn="l"/>
            <a:r>
              <a:rPr lang="zh-TW" altLang="en-US" b="0" i="0" dirty="0" smtClean="0"/>
              <a:t>無法整除會多出</a:t>
            </a:r>
            <a:r>
              <a:rPr lang="en-US" altLang="zh-TW" b="0" i="0" dirty="0" smtClean="0"/>
              <a:t>4</a:t>
            </a:r>
            <a:r>
              <a:rPr lang="zh-TW" altLang="en-US" b="0" i="0" dirty="0" smtClean="0"/>
              <a:t>個策略</a:t>
            </a:r>
            <a:endParaRPr lang="en-US" altLang="zh-TW" b="0" i="0" dirty="0" smtClean="0"/>
          </a:p>
          <a:p>
            <a:pPr algn="l"/>
            <a:r>
              <a:rPr lang="zh-TW" altLang="en-US" b="0" i="0" dirty="0" smtClean="0"/>
              <a:t>因為平行計算的關係</a:t>
            </a:r>
            <a:endParaRPr lang="en-US" altLang="zh-TW" b="0" i="0" dirty="0" smtClean="0"/>
          </a:p>
          <a:p>
            <a:pPr algn="l"/>
            <a:r>
              <a:rPr lang="zh-TW" altLang="en-US" b="0" i="0" dirty="0" smtClean="0"/>
              <a:t>得等剩下四個做完才算完成</a:t>
            </a:r>
            <a:endParaRPr lang="en-US" altLang="zh-TW" b="0" i="0" dirty="0" smtClean="0"/>
          </a:p>
          <a:p>
            <a:pPr algn="l"/>
            <a:r>
              <a:rPr lang="zh-TW" altLang="en-US" b="0" i="0" dirty="0" smtClean="0"/>
              <a:t>這時就會有</a:t>
            </a:r>
            <a:r>
              <a:rPr lang="en-US" altLang="zh-TW" b="0" i="0" dirty="0" smtClean="0"/>
              <a:t>28thread</a:t>
            </a:r>
            <a:r>
              <a:rPr lang="zh-TW" altLang="en-US" b="0" i="0" dirty="0" smtClean="0"/>
              <a:t>發生閒置狀態</a:t>
            </a:r>
            <a:endParaRPr lang="en-US" altLang="zh-TW" b="0" i="0" dirty="0" smtClean="0"/>
          </a:p>
          <a:p>
            <a:pPr algn="l"/>
            <a:r>
              <a:rPr lang="zh-TW" altLang="en-US" b="0" i="0" dirty="0" smtClean="0"/>
              <a:t>非常簡單的舉例</a:t>
            </a:r>
            <a:r>
              <a:rPr lang="en-US" altLang="zh-TW" b="0" i="0" dirty="0" smtClean="0"/>
              <a:t>!</a:t>
            </a:r>
            <a:endParaRPr lang="zh-TW" altLang="en-US" b="0" i="0"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19</a:t>
            </a:fld>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sz="1200" kern="1200" dirty="0" smtClean="0">
                <a:solidFill>
                  <a:schemeClr val="tx1"/>
                </a:solidFill>
                <a:latin typeface="+mn-lt"/>
                <a:ea typeface="+mn-ea"/>
                <a:cs typeface="+mn-cs"/>
              </a:rPr>
              <a:t>給</a:t>
            </a:r>
            <a:r>
              <a:rPr lang="en-US" altLang="zh-TW" sz="1200" kern="1200" dirty="0" smtClean="0">
                <a:solidFill>
                  <a:schemeClr val="tx1"/>
                </a:solidFill>
                <a:latin typeface="+mn-lt"/>
                <a:ea typeface="+mn-ea"/>
                <a:cs typeface="+mn-cs"/>
              </a:rPr>
              <a:t>”</a:t>
            </a:r>
            <a:r>
              <a:rPr lang="zh-TW" altLang="en-US" sz="1200" kern="1200" dirty="0" smtClean="0">
                <a:solidFill>
                  <a:schemeClr val="tx1"/>
                </a:solidFill>
                <a:latin typeface="+mn-lt"/>
                <a:ea typeface="+mn-ea"/>
                <a:cs typeface="+mn-cs"/>
              </a:rPr>
              <a:t>交易策略</a:t>
            </a:r>
            <a:r>
              <a:rPr lang="en-US" altLang="zh-TW" sz="1200" kern="1200" dirty="0" smtClean="0">
                <a:solidFill>
                  <a:schemeClr val="tx1"/>
                </a:solidFill>
                <a:latin typeface="+mn-lt"/>
                <a:ea typeface="+mn-ea"/>
                <a:cs typeface="+mn-cs"/>
              </a:rPr>
              <a:t>“</a:t>
            </a:r>
            <a:r>
              <a:rPr lang="zh-TW" altLang="en-US" sz="1200" kern="1200" dirty="0" smtClean="0">
                <a:solidFill>
                  <a:schemeClr val="tx1"/>
                </a:solidFill>
                <a:latin typeface="+mn-lt"/>
                <a:ea typeface="+mn-ea"/>
                <a:cs typeface="+mn-cs"/>
              </a:rPr>
              <a:t>越多</a:t>
            </a:r>
            <a:r>
              <a:rPr lang="en-US" altLang="zh-TW" sz="1200" kern="1200" dirty="0" smtClean="0">
                <a:solidFill>
                  <a:schemeClr val="tx1"/>
                </a:solidFill>
                <a:latin typeface="+mn-lt"/>
                <a:ea typeface="+mn-ea"/>
                <a:cs typeface="+mn-cs"/>
              </a:rPr>
              <a:t>warps , latency time</a:t>
            </a:r>
            <a:r>
              <a:rPr lang="zh-TW" altLang="en-US" sz="1200" kern="1200" dirty="0" smtClean="0">
                <a:solidFill>
                  <a:schemeClr val="tx1"/>
                </a:solidFill>
                <a:latin typeface="+mn-lt"/>
                <a:ea typeface="+mn-ea"/>
                <a:cs typeface="+mn-cs"/>
              </a:rPr>
              <a:t>就會越小，但是超過一個極限，</a:t>
            </a:r>
            <a:endParaRPr lang="en-US" altLang="zh-TW" sz="1200" kern="1200" dirty="0" smtClean="0">
              <a:solidFill>
                <a:schemeClr val="tx1"/>
              </a:solidFill>
              <a:latin typeface="+mn-lt"/>
              <a:ea typeface="+mn-ea"/>
              <a:cs typeface="+mn-cs"/>
            </a:endParaRPr>
          </a:p>
          <a:p>
            <a:r>
              <a:rPr lang="zh-TW" altLang="en-US" sz="1200" kern="1200" dirty="0" smtClean="0">
                <a:solidFill>
                  <a:schemeClr val="tx1"/>
                </a:solidFill>
                <a:latin typeface="+mn-lt"/>
                <a:ea typeface="+mn-ea"/>
                <a:cs typeface="+mn-cs"/>
              </a:rPr>
              <a:t>分配太多</a:t>
            </a:r>
            <a:r>
              <a:rPr lang="en-US" altLang="zh-TW" sz="1200" kern="1200" dirty="0" smtClean="0">
                <a:solidFill>
                  <a:schemeClr val="tx1"/>
                </a:solidFill>
                <a:latin typeface="+mn-lt"/>
                <a:ea typeface="+mn-ea"/>
                <a:cs typeface="+mn-cs"/>
              </a:rPr>
              <a:t>warp</a:t>
            </a:r>
            <a:r>
              <a:rPr lang="zh-TW" altLang="en-US" sz="1200" kern="1200" dirty="0" smtClean="0">
                <a:solidFill>
                  <a:schemeClr val="tx1"/>
                </a:solidFill>
                <a:latin typeface="+mn-lt"/>
                <a:ea typeface="+mn-ea"/>
                <a:cs typeface="+mn-cs"/>
              </a:rPr>
              <a:t>工作量沒那麼多的話反而會有閒置浪費</a:t>
            </a:r>
            <a:endParaRPr lang="en-US" altLang="zh-TW" sz="1200" kern="1200" dirty="0" smtClean="0">
              <a:solidFill>
                <a:schemeClr val="tx1"/>
              </a:solidFill>
              <a:latin typeface="+mn-lt"/>
              <a:ea typeface="+mn-ea"/>
              <a:cs typeface="+mn-cs"/>
            </a:endParaRPr>
          </a:p>
          <a:p>
            <a:r>
              <a:rPr lang="zh-TW" altLang="en-US" sz="1200" kern="1200" dirty="0" smtClean="0">
                <a:solidFill>
                  <a:schemeClr val="tx1"/>
                </a:solidFill>
                <a:latin typeface="+mn-lt"/>
                <a:ea typeface="+mn-ea"/>
                <a:cs typeface="+mn-cs"/>
              </a:rPr>
              <a:t>所以有最適的</a:t>
            </a:r>
            <a:r>
              <a:rPr lang="en-US" altLang="zh-TW" sz="1200" kern="1200" dirty="0" smtClean="0">
                <a:solidFill>
                  <a:schemeClr val="tx1"/>
                </a:solidFill>
                <a:latin typeface="+mn-lt"/>
                <a:ea typeface="+mn-ea"/>
                <a:cs typeface="+mn-cs"/>
              </a:rPr>
              <a:t>warp</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smtClean="0">
                <a:solidFill>
                  <a:schemeClr val="tx1"/>
                </a:solidFill>
                <a:latin typeface="+mn-lt"/>
                <a:ea typeface="+mn-ea"/>
                <a:cs typeface="+mn-cs"/>
              </a:rPr>
              <a:t>由上圖可知，</a:t>
            </a:r>
            <a:r>
              <a:rPr lang="en-US" altLang="zh-TW" sz="1200" kern="1200" dirty="0" smtClean="0">
                <a:solidFill>
                  <a:schemeClr val="tx1"/>
                </a:solidFill>
                <a:latin typeface="+mn-lt"/>
                <a:ea typeface="+mn-ea"/>
                <a:cs typeface="+mn-cs"/>
              </a:rPr>
              <a:t> </a:t>
            </a:r>
            <a:r>
              <a:rPr lang="en-US" altLang="zh-TW" sz="1200" kern="1200" dirty="0" err="1" smtClean="0">
                <a:solidFill>
                  <a:schemeClr val="tx1"/>
                </a:solidFill>
                <a:latin typeface="+mn-lt"/>
                <a:ea typeface="+mn-ea"/>
                <a:cs typeface="+mn-cs"/>
              </a:rPr>
              <a:t>wi</a:t>
            </a:r>
            <a:r>
              <a:rPr lang="zh-TW" altLang="zh-TW" sz="1200" kern="1200" dirty="0" smtClean="0">
                <a:solidFill>
                  <a:schemeClr val="tx1"/>
                </a:solidFill>
                <a:latin typeface="+mn-lt"/>
                <a:ea typeface="+mn-ea"/>
                <a:cs typeface="+mn-cs"/>
              </a:rPr>
              <a:t>為策略</a:t>
            </a:r>
            <a:r>
              <a:rPr lang="zh-TW" altLang="en-US" sz="1200" kern="1200" baseline="0" dirty="0" smtClean="0">
                <a:solidFill>
                  <a:schemeClr val="tx1"/>
                </a:solidFill>
                <a:latin typeface="+mn-lt"/>
                <a:ea typeface="+mn-ea"/>
                <a:cs typeface="+mn-cs"/>
              </a:rPr>
              <a:t> </a:t>
            </a:r>
            <a:r>
              <a:rPr lang="en-US" altLang="zh-TW" sz="1200" kern="1200" dirty="0" err="1" smtClean="0">
                <a:solidFill>
                  <a:schemeClr val="tx1"/>
                </a:solidFill>
                <a:latin typeface="+mn-lt"/>
                <a:ea typeface="+mn-ea"/>
                <a:cs typeface="+mn-cs"/>
              </a:rPr>
              <a:t>i</a:t>
            </a:r>
            <a:r>
              <a:rPr lang="zh-TW" altLang="zh-TW" sz="1200" kern="1200" dirty="0" smtClean="0">
                <a:solidFill>
                  <a:schemeClr val="tx1"/>
                </a:solidFill>
                <a:latin typeface="+mn-lt"/>
                <a:ea typeface="+mn-ea"/>
                <a:cs typeface="+mn-cs"/>
              </a:rPr>
              <a:t>的最佳</a:t>
            </a:r>
            <a:r>
              <a:rPr lang="en-US" altLang="zh-TW" sz="1200" kern="1200" dirty="0" smtClean="0">
                <a:solidFill>
                  <a:schemeClr val="tx1"/>
                </a:solidFill>
                <a:latin typeface="+mn-lt"/>
                <a:ea typeface="+mn-ea"/>
                <a:cs typeface="+mn-cs"/>
              </a:rPr>
              <a:t>Warp</a:t>
            </a:r>
            <a:r>
              <a:rPr lang="zh-TW" altLang="zh-TW" sz="1200" kern="1200" dirty="0" smtClean="0">
                <a:solidFill>
                  <a:schemeClr val="tx1"/>
                </a:solidFill>
                <a:latin typeface="+mn-lt"/>
                <a:ea typeface="+mn-ea"/>
                <a:cs typeface="+mn-cs"/>
              </a:rPr>
              <a:t>配置，可使得</a:t>
            </a:r>
            <a:r>
              <a:rPr lang="en-US" altLang="zh-TW" sz="1200" kern="1200" dirty="0" smtClean="0">
                <a:solidFill>
                  <a:schemeClr val="tx1"/>
                </a:solidFill>
                <a:latin typeface="+mn-lt"/>
                <a:ea typeface="+mn-ea"/>
                <a:cs typeface="+mn-cs"/>
              </a:rPr>
              <a:t>GPU Latency time</a:t>
            </a:r>
            <a:r>
              <a:rPr lang="zh-TW" altLang="zh-TW" sz="1200" kern="1200" dirty="0" smtClean="0">
                <a:solidFill>
                  <a:schemeClr val="tx1"/>
                </a:solidFill>
                <a:latin typeface="+mn-lt"/>
                <a:ea typeface="+mn-ea"/>
                <a:cs typeface="+mn-cs"/>
              </a:rPr>
              <a:t>最小化。</a:t>
            </a:r>
            <a:endParaRPr lang="en-US" altLang="zh-TW" sz="1200" kern="1200" dirty="0" smtClean="0">
              <a:solidFill>
                <a:schemeClr val="tx1"/>
              </a:solidFill>
              <a:latin typeface="+mn-lt"/>
              <a:ea typeface="+mn-ea"/>
              <a:cs typeface="+mn-cs"/>
            </a:endParaRPr>
          </a:p>
          <a:p>
            <a:endParaRPr lang="zh-TW" altLang="en-US" dirty="0"/>
          </a:p>
        </p:txBody>
      </p:sp>
      <p:sp>
        <p:nvSpPr>
          <p:cNvPr id="4" name="投影片編號版面配置區 3"/>
          <p:cNvSpPr>
            <a:spLocks noGrp="1"/>
          </p:cNvSpPr>
          <p:nvPr>
            <p:ph type="sldNum" sz="quarter" idx="10"/>
          </p:nvPr>
        </p:nvSpPr>
        <p:spPr/>
        <p:txBody>
          <a:bodyPr/>
          <a:lstStyle/>
          <a:p>
            <a:fld id="{531085A6-9BFC-48D5-AA8F-6896F91F6FAC}" type="slidenum">
              <a:rPr lang="zh-TW" altLang="en-US" smtClean="0">
                <a:solidFill>
                  <a:prstClr val="black"/>
                </a:solidFill>
              </a:rPr>
              <a:pPr/>
              <a:t>21</a:t>
            </a:fld>
            <a:endParaRPr lang="zh-TW"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smtClean="0">
                <a:solidFill>
                  <a:schemeClr val="tx1"/>
                </a:solidFill>
                <a:latin typeface="+mn-lt"/>
                <a:ea typeface="+mn-ea"/>
                <a:cs typeface="+mn-cs"/>
              </a:rPr>
              <a:t>因為在每種不同的顯示卡中，計算單元</a:t>
            </a:r>
            <a:r>
              <a:rPr lang="en-US" altLang="zh-TW" sz="1200" kern="1200" dirty="0" smtClean="0">
                <a:solidFill>
                  <a:schemeClr val="tx1"/>
                </a:solidFill>
                <a:latin typeface="+mn-lt"/>
                <a:ea typeface="+mn-ea"/>
                <a:cs typeface="+mn-cs"/>
              </a:rPr>
              <a:t>Warp</a:t>
            </a:r>
            <a:r>
              <a:rPr lang="zh-TW" altLang="zh-TW" sz="1200" kern="1200" dirty="0" smtClean="0">
                <a:solidFill>
                  <a:schemeClr val="tx1"/>
                </a:solidFill>
                <a:latin typeface="+mn-lt"/>
                <a:ea typeface="+mn-ea"/>
                <a:cs typeface="+mn-cs"/>
              </a:rPr>
              <a:t>的上限各有不同，我們假設最適的</a:t>
            </a:r>
            <a:r>
              <a:rPr lang="en-US" altLang="zh-TW" sz="1200" kern="1200" dirty="0" smtClean="0">
                <a:solidFill>
                  <a:schemeClr val="tx1"/>
                </a:solidFill>
                <a:latin typeface="+mn-lt"/>
                <a:ea typeface="+mn-ea"/>
                <a:cs typeface="+mn-cs"/>
              </a:rPr>
              <a:t>Warp</a:t>
            </a:r>
            <a:r>
              <a:rPr lang="zh-TW" altLang="zh-TW" sz="1200" kern="1200" dirty="0" smtClean="0">
                <a:solidFill>
                  <a:schemeClr val="tx1"/>
                </a:solidFill>
                <a:latin typeface="+mn-lt"/>
                <a:ea typeface="+mn-ea"/>
                <a:cs typeface="+mn-cs"/>
              </a:rPr>
              <a:t>上限為</a:t>
            </a:r>
            <a:r>
              <a:rPr lang="en-US" altLang="zh-TW" sz="1200" kern="1200" dirty="0" smtClean="0">
                <a:solidFill>
                  <a:schemeClr val="tx1"/>
                </a:solidFill>
                <a:latin typeface="+mn-lt"/>
                <a:ea typeface="+mn-ea"/>
                <a:cs typeface="+mn-cs"/>
              </a:rPr>
              <a:t>W</a:t>
            </a:r>
            <a:r>
              <a:rPr lang="zh-TW" altLang="zh-TW" sz="1200" kern="1200" dirty="0" smtClean="0">
                <a:solidFill>
                  <a:schemeClr val="tx1"/>
                </a:solidFill>
                <a:latin typeface="+mn-lt"/>
                <a:ea typeface="+mn-ea"/>
                <a:cs typeface="+mn-cs"/>
              </a:rPr>
              <a:t>，隨著不同的顯示晶片有所變動。</a:t>
            </a: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fld id="{531085A6-9BFC-48D5-AA8F-6896F91F6FAC}" type="slidenum">
              <a:rPr lang="zh-TW" altLang="en-US" smtClean="0">
                <a:solidFill>
                  <a:prstClr val="black"/>
                </a:solidFill>
              </a:rPr>
              <a:pPr/>
              <a:t>22</a:t>
            </a:fld>
            <a:endParaRPr lang="zh-TW"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latin typeface="微軟正黑體" pitchFamily="34" charset="-120"/>
                <a:ea typeface="微軟正黑體" pitchFamily="34" charset="-120"/>
                <a:cs typeface="Arial" pitchFamily="34" charset="0"/>
              </a:rPr>
              <a:t>我們要找到 </a:t>
            </a:r>
            <a:r>
              <a:rPr lang="zh-TW" altLang="zh-TW" sz="1200" kern="1200" dirty="0" smtClean="0">
                <a:solidFill>
                  <a:schemeClr val="tx1"/>
                </a:solidFill>
                <a:latin typeface="+mn-lt"/>
                <a:ea typeface="+mn-ea"/>
                <a:cs typeface="+mn-cs"/>
              </a:rPr>
              <a:t>有</a:t>
            </a:r>
            <a:r>
              <a:rPr lang="en-US" altLang="zh-TW" sz="1200" kern="1200" dirty="0" smtClean="0">
                <a:solidFill>
                  <a:schemeClr val="tx1"/>
                </a:solidFill>
                <a:latin typeface="+mn-lt"/>
                <a:ea typeface="+mn-ea"/>
                <a:cs typeface="+mn-cs"/>
              </a:rPr>
              <a:t>k</a:t>
            </a:r>
            <a:r>
              <a:rPr lang="zh-TW" altLang="zh-TW" sz="1200" kern="1200" dirty="0" smtClean="0">
                <a:solidFill>
                  <a:schemeClr val="tx1"/>
                </a:solidFill>
                <a:latin typeface="+mn-lt"/>
                <a:ea typeface="+mn-ea"/>
                <a:cs typeface="+mn-cs"/>
              </a:rPr>
              <a:t>個交易策略下，給予</a:t>
            </a:r>
            <a:r>
              <a:rPr lang="en-US" altLang="zh-TW" sz="1200" kern="1200" dirty="0" smtClean="0">
                <a:solidFill>
                  <a:schemeClr val="tx1"/>
                </a:solidFill>
                <a:latin typeface="+mn-lt"/>
                <a:ea typeface="+mn-ea"/>
                <a:cs typeface="+mn-cs"/>
              </a:rPr>
              <a:t>W</a:t>
            </a:r>
            <a:r>
              <a:rPr lang="zh-TW" altLang="zh-TW" sz="1200" kern="1200" dirty="0" smtClean="0">
                <a:solidFill>
                  <a:schemeClr val="tx1"/>
                </a:solidFill>
                <a:latin typeface="+mn-lt"/>
                <a:ea typeface="+mn-ea"/>
                <a:cs typeface="+mn-cs"/>
              </a:rPr>
              <a:t>個</a:t>
            </a:r>
            <a:r>
              <a:rPr lang="en-US" altLang="zh-TW" sz="1200" kern="1200" dirty="0" smtClean="0">
                <a:solidFill>
                  <a:schemeClr val="tx1"/>
                </a:solidFill>
                <a:latin typeface="+mn-lt"/>
                <a:ea typeface="+mn-ea"/>
                <a:cs typeface="+mn-cs"/>
              </a:rPr>
              <a:t>Warps</a:t>
            </a:r>
            <a:r>
              <a:rPr lang="zh-TW" altLang="zh-TW" sz="1200" kern="1200" dirty="0" smtClean="0">
                <a:solidFill>
                  <a:schemeClr val="tx1"/>
                </a:solidFill>
                <a:latin typeface="+mn-lt"/>
                <a:ea typeface="+mn-ea"/>
                <a:cs typeface="+mn-cs"/>
              </a:rPr>
              <a:t>的</a:t>
            </a:r>
            <a:r>
              <a:rPr lang="en-US" altLang="zh-TW" sz="1200" kern="1200" dirty="0" smtClean="0">
                <a:solidFill>
                  <a:schemeClr val="tx1"/>
                </a:solidFill>
                <a:latin typeface="+mn-lt"/>
                <a:ea typeface="+mn-ea"/>
                <a:cs typeface="+mn-cs"/>
              </a:rPr>
              <a:t>Optimal latency time</a:t>
            </a:r>
            <a:endParaRPr lang="zh-TW" altLang="en-US" dirty="0">
              <a:latin typeface="微軟正黑體" pitchFamily="34" charset="-120"/>
              <a:ea typeface="微軟正黑體" pitchFamily="34" charset="-120"/>
              <a:cs typeface="Arial" pitchFamily="34" charset="0"/>
            </a:endParaRPr>
          </a:p>
        </p:txBody>
      </p:sp>
      <p:sp>
        <p:nvSpPr>
          <p:cNvPr id="4" name="投影片編號版面配置區 3"/>
          <p:cNvSpPr>
            <a:spLocks noGrp="1"/>
          </p:cNvSpPr>
          <p:nvPr>
            <p:ph type="sldNum" sz="quarter" idx="10"/>
          </p:nvPr>
        </p:nvSpPr>
        <p:spPr/>
        <p:txBody>
          <a:bodyPr/>
          <a:lstStyle/>
          <a:p>
            <a:fld id="{531085A6-9BFC-48D5-AA8F-6896F91F6FAC}" type="slidenum">
              <a:rPr lang="zh-TW" altLang="en-US" smtClean="0">
                <a:solidFill>
                  <a:prstClr val="black"/>
                </a:solidFill>
              </a:rPr>
              <a:pPr/>
              <a:t>23</a:t>
            </a:fld>
            <a:endParaRPr lang="zh-TW"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假設現在</a:t>
            </a:r>
            <a:r>
              <a:rPr lang="en-US" altLang="zh-TW" dirty="0" smtClean="0"/>
              <a:t>warp</a:t>
            </a:r>
            <a:r>
              <a:rPr lang="zh-TW" altLang="en-US" dirty="0" smtClean="0"/>
              <a:t>上限是</a:t>
            </a:r>
            <a:r>
              <a:rPr lang="en-US" altLang="zh-TW" dirty="0" smtClean="0"/>
              <a:t>10</a:t>
            </a:r>
            <a:r>
              <a:rPr lang="zh-TW" altLang="en-US" dirty="0" smtClean="0"/>
              <a:t> 有</a:t>
            </a:r>
            <a:r>
              <a:rPr lang="en-US" altLang="zh-TW" dirty="0" smtClean="0"/>
              <a:t>3</a:t>
            </a:r>
            <a:r>
              <a:rPr lang="zh-TW" altLang="en-US" dirty="0" smtClean="0"/>
              <a:t>個交易策略，帶回這個式子的話就是會先看第三個交易策略然後跟前兩個交易策略比較，</a:t>
            </a:r>
            <a:endParaRPr lang="en-US" altLang="zh-TW" dirty="0" smtClean="0"/>
          </a:p>
          <a:p>
            <a:r>
              <a:rPr lang="zh-TW" altLang="en-US" dirty="0" smtClean="0"/>
              <a:t>這又會帶回原本的式子然後變成比較第二個跟第一個策略</a:t>
            </a:r>
            <a:endParaRPr lang="en-US" altLang="zh-TW" dirty="0" smtClean="0"/>
          </a:p>
          <a:p>
            <a:r>
              <a:rPr lang="zh-TW" altLang="en-US" dirty="0" smtClean="0"/>
              <a:t>這種疊代的方法就是使用</a:t>
            </a:r>
            <a:r>
              <a:rPr lang="en-US" altLang="zh-TW" dirty="0" smtClean="0"/>
              <a:t>dynamic programming</a:t>
            </a:r>
            <a:r>
              <a:rPr lang="zh-TW" altLang="en-US" dirty="0" smtClean="0"/>
              <a:t>的方法</a:t>
            </a:r>
            <a:endParaRPr lang="en-US" altLang="zh-TW" dirty="0" smtClean="0"/>
          </a:p>
          <a:p>
            <a:r>
              <a:rPr lang="zh-TW" altLang="en-US" dirty="0" smtClean="0"/>
              <a:t>所以我們就先來看策略一跟策略二的部分</a:t>
            </a:r>
            <a:endParaRPr lang="zh-TW" altLang="en-US" dirty="0"/>
          </a:p>
        </p:txBody>
      </p:sp>
      <p:sp>
        <p:nvSpPr>
          <p:cNvPr id="4" name="投影片編號版面配置區 3"/>
          <p:cNvSpPr>
            <a:spLocks noGrp="1"/>
          </p:cNvSpPr>
          <p:nvPr>
            <p:ph type="sldNum" sz="quarter" idx="10"/>
          </p:nvPr>
        </p:nvSpPr>
        <p:spPr/>
        <p:txBody>
          <a:bodyPr/>
          <a:lstStyle/>
          <a:p>
            <a:fld id="{531085A6-9BFC-48D5-AA8F-6896F91F6FAC}" type="slidenum">
              <a:rPr lang="zh-TW" altLang="en-US" smtClean="0">
                <a:solidFill>
                  <a:prstClr val="black"/>
                </a:solidFill>
              </a:rPr>
              <a:pPr/>
              <a:t>24</a:t>
            </a:fld>
            <a:endParaRPr lang="zh-TW" alt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latin typeface="微軟正黑體" pitchFamily="34" charset="-120"/>
                <a:ea typeface="微軟正黑體" pitchFamily="34" charset="-120"/>
                <a:cs typeface="Arial" pitchFamily="34" charset="0"/>
              </a:rPr>
              <a:t>max</a:t>
            </a:r>
            <a:r>
              <a:rPr lang="zh-TW" altLang="en-US" dirty="0" smtClean="0">
                <a:latin typeface="微軟正黑體" pitchFamily="34" charset="-120"/>
                <a:ea typeface="微軟正黑體" pitchFamily="34" charset="-120"/>
                <a:cs typeface="Arial" pitchFamily="34" charset="0"/>
              </a:rPr>
              <a:t>表示在</a:t>
            </a:r>
            <a:r>
              <a:rPr lang="en-US" altLang="zh-TW" dirty="0" smtClean="0">
                <a:latin typeface="微軟正黑體" pitchFamily="34" charset="-120"/>
                <a:ea typeface="微軟正黑體" pitchFamily="34" charset="-120"/>
                <a:cs typeface="Arial" pitchFamily="34" charset="0"/>
              </a:rPr>
              <a:t>k</a:t>
            </a:r>
            <a:r>
              <a:rPr lang="zh-TW" altLang="en-US" dirty="0" smtClean="0">
                <a:latin typeface="微軟正黑體" pitchFamily="34" charset="-120"/>
                <a:ea typeface="微軟正黑體" pitchFamily="34" charset="-120"/>
                <a:cs typeface="Arial" pitchFamily="34" charset="0"/>
              </a:rPr>
              <a:t>個策略之中，取最大的</a:t>
            </a:r>
            <a:r>
              <a:rPr lang="en-US" altLang="zh-TW" dirty="0" smtClean="0">
                <a:latin typeface="微軟正黑體" pitchFamily="34" charset="-120"/>
                <a:ea typeface="微軟正黑體" pitchFamily="34" charset="-120"/>
                <a:cs typeface="Arial" pitchFamily="34" charset="0"/>
              </a:rPr>
              <a:t>latency time</a:t>
            </a:r>
            <a:r>
              <a:rPr lang="zh-TW" altLang="en-US" dirty="0" smtClean="0">
                <a:latin typeface="微軟正黑體" pitchFamily="34" charset="-120"/>
                <a:ea typeface="微軟正黑體" pitchFamily="34" charset="-120"/>
                <a:cs typeface="Arial" pitchFamily="34" charset="0"/>
              </a:rPr>
              <a:t>作為平行運算的</a:t>
            </a:r>
            <a:r>
              <a:rPr lang="en-US" altLang="zh-TW" dirty="0" smtClean="0">
                <a:latin typeface="微軟正黑體" pitchFamily="34" charset="-120"/>
                <a:ea typeface="微軟正黑體" pitchFamily="34" charset="-120"/>
                <a:cs typeface="Arial" pitchFamily="34" charset="0"/>
              </a:rPr>
              <a:t>latency time</a:t>
            </a:r>
            <a:r>
              <a:rPr lang="zh-TW" altLang="en-US" dirty="0" smtClean="0">
                <a:latin typeface="微軟正黑體" pitchFamily="34" charset="-120"/>
                <a:ea typeface="微軟正黑體" pitchFamily="34" charset="-120"/>
                <a:cs typeface="Arial" pitchFamily="34" charset="0"/>
              </a:rPr>
              <a:t>。</a:t>
            </a:r>
            <a:endParaRPr lang="en-US" altLang="zh-TW" dirty="0" smtClean="0">
              <a:latin typeface="微軟正黑體" pitchFamily="34" charset="-120"/>
              <a:ea typeface="微軟正黑體" pitchFamily="34" charset="-120"/>
              <a:cs typeface="Arial" pitchFamily="34" charset="0"/>
            </a:endParaRPr>
          </a:p>
          <a:p>
            <a:endParaRPr lang="zh-TW" altLang="en-US" dirty="0"/>
          </a:p>
        </p:txBody>
      </p:sp>
      <p:sp>
        <p:nvSpPr>
          <p:cNvPr id="4" name="投影片編號版面配置區 3"/>
          <p:cNvSpPr>
            <a:spLocks noGrp="1"/>
          </p:cNvSpPr>
          <p:nvPr>
            <p:ph type="sldNum" sz="quarter" idx="10"/>
          </p:nvPr>
        </p:nvSpPr>
        <p:spPr/>
        <p:txBody>
          <a:bodyPr/>
          <a:lstStyle/>
          <a:p>
            <a:fld id="{531085A6-9BFC-48D5-AA8F-6896F91F6FAC}" type="slidenum">
              <a:rPr lang="zh-TW" altLang="en-US" smtClean="0"/>
              <a:pPr/>
              <a:t>25</a:t>
            </a:fld>
            <a:endParaRPr lang="zh-TW"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跑的資料量不夠多</a:t>
            </a:r>
            <a:endParaRPr lang="en-US" altLang="zh-TW" dirty="0" smtClean="0"/>
          </a:p>
          <a:p>
            <a:r>
              <a:rPr lang="zh-TW" altLang="en-US" dirty="0" smtClean="0"/>
              <a:t>可能是</a:t>
            </a:r>
            <a:r>
              <a:rPr lang="en-US" altLang="zh-TW" dirty="0" smtClean="0"/>
              <a:t>dynamic </a:t>
            </a:r>
            <a:r>
              <a:rPr lang="zh-TW" altLang="en-US" dirty="0" smtClean="0"/>
              <a:t>的切割方法耗費比較多計算時間</a:t>
            </a:r>
          </a:p>
          <a:p>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27</a:t>
            </a:fld>
            <a:endParaRPr lang="zh-TW"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成功下單次數</a:t>
            </a:r>
            <a:endParaRPr lang="en-US" altLang="zh-TW" dirty="0" smtClean="0"/>
          </a:p>
          <a:p>
            <a:r>
              <a:rPr lang="en-US" altLang="zh-TW" dirty="0" smtClean="0"/>
              <a:t>CPU</a:t>
            </a:r>
            <a:r>
              <a:rPr lang="zh-TW" altLang="en-US" dirty="0" smtClean="0"/>
              <a:t>還是有搶到單的原因是因為雖然</a:t>
            </a:r>
            <a:r>
              <a:rPr lang="en-US" altLang="zh-TW" dirty="0" smtClean="0"/>
              <a:t>GPU</a:t>
            </a:r>
            <a:r>
              <a:rPr lang="zh-TW" altLang="en-US" dirty="0" smtClean="0"/>
              <a:t>可以很快找到套利機會</a:t>
            </a:r>
            <a:endParaRPr lang="en-US" altLang="zh-TW" dirty="0" smtClean="0"/>
          </a:p>
          <a:p>
            <a:r>
              <a:rPr lang="zh-TW" altLang="en-US" dirty="0" smtClean="0"/>
              <a:t>但是因為他是平行計算要等到全部策略都做完才能下單</a:t>
            </a:r>
            <a:endParaRPr lang="en-US" altLang="zh-TW" dirty="0" smtClean="0"/>
          </a:p>
          <a:p>
            <a:r>
              <a:rPr lang="zh-TW" altLang="en-US" dirty="0" smtClean="0"/>
              <a:t>但</a:t>
            </a:r>
            <a:r>
              <a:rPr lang="en-US" altLang="zh-TW" dirty="0" smtClean="0"/>
              <a:t>CPU</a:t>
            </a:r>
            <a:r>
              <a:rPr lang="zh-TW" altLang="en-US" dirty="0" smtClean="0"/>
              <a:t>一找到套利機會就可以下單了</a:t>
            </a:r>
            <a:endParaRPr lang="zh-TW" altLang="en-US" dirty="0"/>
          </a:p>
        </p:txBody>
      </p:sp>
      <p:sp>
        <p:nvSpPr>
          <p:cNvPr id="4" name="投影片編號版面配置區 3"/>
          <p:cNvSpPr>
            <a:spLocks noGrp="1"/>
          </p:cNvSpPr>
          <p:nvPr>
            <p:ph type="sldNum" sz="quarter" idx="10"/>
          </p:nvPr>
        </p:nvSpPr>
        <p:spPr/>
        <p:txBody>
          <a:bodyPr/>
          <a:lstStyle/>
          <a:p>
            <a:fld id="{BEE601A4-E759-49D0-9F83-12FB8B03C7C5}" type="slidenum">
              <a:rPr lang="zh-TW" altLang="en-US" smtClean="0"/>
              <a:pPr/>
              <a:t>28</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smtClean="0">
                <a:solidFill>
                  <a:schemeClr val="tx1"/>
                </a:solidFill>
                <a:latin typeface="+mn-lt"/>
                <a:ea typeface="+mn-ea"/>
                <a:cs typeface="+mn-cs"/>
              </a:rPr>
              <a:t>它是指將不同的資料分別輸入到不同的</a:t>
            </a:r>
            <a:r>
              <a:rPr lang="en-US" altLang="zh-TW" sz="1200" kern="1200" dirty="0" smtClean="0">
                <a:solidFill>
                  <a:schemeClr val="tx1"/>
                </a:solidFill>
                <a:latin typeface="+mn-lt"/>
                <a:ea typeface="+mn-ea"/>
                <a:cs typeface="+mn-cs"/>
              </a:rPr>
              <a:t>PU</a:t>
            </a:r>
            <a:r>
              <a:rPr lang="zh-TW" altLang="zh-TW" sz="1200" kern="1200" dirty="0" smtClean="0">
                <a:solidFill>
                  <a:schemeClr val="tx1"/>
                </a:solidFill>
                <a:latin typeface="+mn-lt"/>
                <a:ea typeface="+mn-ea"/>
                <a:cs typeface="+mn-cs"/>
              </a:rPr>
              <a:t>，每個</a:t>
            </a:r>
            <a:r>
              <a:rPr lang="en-US" altLang="zh-TW" sz="1200" kern="1200" dirty="0" smtClean="0">
                <a:solidFill>
                  <a:schemeClr val="tx1"/>
                </a:solidFill>
                <a:latin typeface="+mn-lt"/>
                <a:ea typeface="+mn-ea"/>
                <a:cs typeface="+mn-cs"/>
              </a:rPr>
              <a:t>PU</a:t>
            </a:r>
            <a:r>
              <a:rPr lang="zh-TW" altLang="zh-TW" sz="1200" kern="1200" dirty="0" smtClean="0">
                <a:solidFill>
                  <a:schemeClr val="tx1"/>
                </a:solidFill>
                <a:latin typeface="+mn-lt"/>
                <a:ea typeface="+mn-ea"/>
                <a:cs typeface="+mn-cs"/>
              </a:rPr>
              <a:t>都執行相同的指令</a:t>
            </a:r>
            <a:r>
              <a:rPr lang="zh-TW" altLang="en-US" sz="1200" kern="1200" dirty="0" smtClean="0">
                <a:solidFill>
                  <a:schemeClr val="tx1"/>
                </a:solidFill>
                <a:latin typeface="+mn-lt"/>
                <a:ea typeface="+mn-ea"/>
                <a:cs typeface="+mn-cs"/>
              </a:rPr>
              <a:t>，</a:t>
            </a:r>
            <a:r>
              <a:rPr lang="zh-TW" altLang="zh-TW" sz="1200" kern="1200" dirty="0" smtClean="0">
                <a:solidFill>
                  <a:schemeClr val="tx1"/>
                </a:solidFill>
                <a:latin typeface="+mn-lt"/>
                <a:ea typeface="+mn-ea"/>
                <a:cs typeface="+mn-cs"/>
              </a:rPr>
              <a:t>由於分析套利策略的公式及步驟皆相同，只是帶入不同履約價的買賣權的委託單報價進行套利的檢測與判斷，所以可以應用</a:t>
            </a:r>
            <a:r>
              <a:rPr lang="en-US" altLang="zh-TW" sz="1200" kern="1200" dirty="0" smtClean="0">
                <a:solidFill>
                  <a:schemeClr val="tx1"/>
                </a:solidFill>
                <a:latin typeface="+mn-lt"/>
                <a:ea typeface="+mn-ea"/>
                <a:cs typeface="+mn-cs"/>
              </a:rPr>
              <a:t>SIMD</a:t>
            </a:r>
            <a:r>
              <a:rPr lang="zh-TW" altLang="zh-TW" sz="1200" kern="1200" dirty="0" smtClean="0">
                <a:solidFill>
                  <a:schemeClr val="tx1"/>
                </a:solidFill>
                <a:latin typeface="+mn-lt"/>
                <a:ea typeface="+mn-ea"/>
                <a:cs typeface="+mn-cs"/>
              </a:rPr>
              <a:t>的架構處理</a:t>
            </a:r>
            <a:r>
              <a:rPr lang="zh-TW" altLang="en-US" sz="1200" kern="1200" dirty="0" smtClean="0">
                <a:solidFill>
                  <a:schemeClr val="tx1"/>
                </a:solidFill>
                <a:latin typeface="+mn-lt"/>
                <a:ea typeface="+mn-ea"/>
                <a:cs typeface="+mn-cs"/>
              </a:rPr>
              <a:t> </a:t>
            </a:r>
            <a:r>
              <a:rPr lang="en-US" altLang="zh-TW" sz="1200" kern="1200" dirty="0" smtClean="0">
                <a:solidFill>
                  <a:schemeClr val="tx1"/>
                </a:solidFill>
                <a:latin typeface="+mn-lt"/>
                <a:ea typeface="+mn-ea"/>
                <a:cs typeface="+mn-cs"/>
              </a:rPr>
              <a:t>((single</a:t>
            </a:r>
            <a:r>
              <a:rPr lang="en-US" altLang="zh-TW" sz="1200" kern="1200" baseline="0" dirty="0" smtClean="0">
                <a:solidFill>
                  <a:schemeClr val="tx1"/>
                </a:solidFill>
                <a:latin typeface="+mn-lt"/>
                <a:ea typeface="+mn-ea"/>
                <a:cs typeface="+mn-cs"/>
              </a:rPr>
              <a:t> Instruction Multiple Data</a:t>
            </a:r>
            <a:endParaRPr lang="en-US" altLang="zh-TW"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dirty="0" smtClean="0"/>
              <a:t>加入使用傳統循序計算的程式與使用</a:t>
            </a:r>
            <a:r>
              <a:rPr lang="en-US" altLang="zh-TW" sz="1200" dirty="0" smtClean="0"/>
              <a:t>GPU(Graphic Process Unit)</a:t>
            </a:r>
            <a:r>
              <a:rPr lang="zh-TW" altLang="en-US" sz="1200" dirty="0" smtClean="0"/>
              <a:t>執行平行計算的下單程式，利用虛擬交易所揭露的最佳的五檔買賣價資訊，互相競爭尋找套利機會</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dirty="0" smtClean="0"/>
          </a:p>
          <a:p>
            <a:r>
              <a:rPr lang="zh-TW" altLang="en-US" dirty="0" smtClean="0"/>
              <a:t>平行計算</a:t>
            </a:r>
            <a:endParaRPr lang="en-US" altLang="zh-TW" dirty="0" smtClean="0"/>
          </a:p>
          <a:p>
            <a:r>
              <a:rPr lang="zh-TW" altLang="en-US" dirty="0" smtClean="0"/>
              <a:t>可透過將複雜的難題拆解成許多的小問題，再分配給不同的平行計算單元同時處理，以提升計算效率，減少整體計算時間</a:t>
            </a: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fld id="{E9F0D74D-BD67-4112-AA11-D3AF05CB991E}" type="slidenum">
              <a:rPr lang="zh-TW" altLang="en-US" smtClean="0"/>
              <a:pPr/>
              <a:t>3</a:t>
            </a:fld>
            <a:endParaRPr lang="zh-TW"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29</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其功能主要是執行電腦指令以及處理電腦軟體中的資料，通常只包含一到數個運算單元，每個運算單元功能較強大，可以處理不同的應用程式需求</a:t>
            </a:r>
            <a:endParaRPr lang="en-US" altLang="zh-TW" dirty="0" smtClean="0"/>
          </a:p>
          <a:p>
            <a:endParaRPr lang="en-US" altLang="zh-TW" dirty="0" smtClean="0"/>
          </a:p>
          <a:p>
            <a:r>
              <a:rPr lang="zh-TW" altLang="en-US" dirty="0" smtClean="0"/>
              <a:t>是一種專門用來處理在個人電腦、工作站或遊戲機上影像運算工作的微處理器，具備許多運算單元，原本針對需要大量平行運算的繪圖應用程式所設計，近年來也應用來處理大量的數值計算</a:t>
            </a:r>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4</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CPU</a:t>
            </a:r>
            <a:r>
              <a:rPr lang="zh-TW" altLang="en-US" dirty="0" smtClean="0"/>
              <a:t> </a:t>
            </a:r>
            <a:r>
              <a:rPr lang="en-US" altLang="zh-TW" dirty="0" smtClean="0"/>
              <a:t>central processing unit</a:t>
            </a:r>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6</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CPU (Central Processing Unit)</a:t>
            </a:r>
            <a:r>
              <a:rPr lang="zh-TW" altLang="en-US" dirty="0" smtClean="0"/>
              <a:t> </a:t>
            </a:r>
            <a:endParaRPr lang="en-US" altLang="zh-TW" dirty="0" smtClean="0"/>
          </a:p>
          <a:p>
            <a:pPr lvl="1"/>
            <a:r>
              <a:rPr lang="zh-TW" altLang="en-US" dirty="0" smtClean="0"/>
              <a:t>中央處理器</a:t>
            </a:r>
            <a:endParaRPr lang="en-US" altLang="zh-TW" dirty="0" smtClean="0"/>
          </a:p>
          <a:p>
            <a:pPr lvl="1"/>
            <a:r>
              <a:rPr lang="zh-TW" altLang="en-US" dirty="0" smtClean="0"/>
              <a:t>執行電腦指令、處理電腦軟體中的資料</a:t>
            </a:r>
            <a:endParaRPr lang="en-US" altLang="zh-TW" dirty="0" smtClean="0"/>
          </a:p>
          <a:p>
            <a:pPr lvl="1"/>
            <a:r>
              <a:rPr lang="zh-TW" altLang="en-US" dirty="0" smtClean="0"/>
              <a:t>通常只包含一到數個運算單元</a:t>
            </a:r>
            <a:endParaRPr lang="en-US" altLang="zh-TW" dirty="0" smtClean="0"/>
          </a:p>
          <a:p>
            <a:pPr lvl="1"/>
            <a:r>
              <a:rPr lang="zh-TW" altLang="en-US" dirty="0" smtClean="0"/>
              <a:t>每個運算單元功能較強大，可以處理不同的應用程式需求</a:t>
            </a:r>
            <a:endParaRPr lang="en-US" altLang="zh-TW" dirty="0" smtClean="0"/>
          </a:p>
          <a:p>
            <a:endParaRPr lang="zh-TW" altLang="en-US" dirty="0" smtClean="0"/>
          </a:p>
          <a:p>
            <a:r>
              <a:rPr lang="en-US" altLang="zh-TW" dirty="0" smtClean="0"/>
              <a:t>GPU (Graphics Processing Unit)</a:t>
            </a:r>
          </a:p>
          <a:p>
            <a:pPr lvl="1"/>
            <a:r>
              <a:rPr lang="zh-TW" altLang="en-US" dirty="0" smtClean="0"/>
              <a:t>圖形處理器</a:t>
            </a:r>
            <a:endParaRPr lang="en-US" altLang="zh-TW" dirty="0" smtClean="0"/>
          </a:p>
          <a:p>
            <a:pPr lvl="1"/>
            <a:r>
              <a:rPr lang="zh-TW" altLang="en-US" dirty="0" smtClean="0"/>
              <a:t>屬於微處理器</a:t>
            </a:r>
            <a:endParaRPr lang="en-US" altLang="zh-TW" dirty="0" smtClean="0"/>
          </a:p>
          <a:p>
            <a:pPr lvl="1"/>
            <a:r>
              <a:rPr lang="zh-TW" altLang="en-US" dirty="0" smtClean="0"/>
              <a:t>具備許多運算單元</a:t>
            </a:r>
            <a:endParaRPr lang="en-US" altLang="zh-TW" dirty="0" smtClean="0"/>
          </a:p>
          <a:p>
            <a:pPr lvl="1"/>
            <a:r>
              <a:rPr lang="zh-TW" altLang="en-US" dirty="0" smtClean="0"/>
              <a:t>原本針對需要大量平行運算的繪圖應用程式所設計，近年來也應用於處理大量的數值計算</a:t>
            </a:r>
          </a:p>
          <a:p>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9</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 右圖顯示隨著半導體技術進步，每秒的</a:t>
            </a:r>
            <a:r>
              <a:rPr lang="en-US" altLang="zh-TW" dirty="0" smtClean="0"/>
              <a:t>GPU(</a:t>
            </a:r>
            <a:r>
              <a:rPr lang="zh-TW" altLang="en-US" dirty="0" smtClean="0"/>
              <a:t>用綠線表示</a:t>
            </a:r>
            <a:r>
              <a:rPr lang="en-US" altLang="zh-TW" dirty="0" smtClean="0"/>
              <a:t>)</a:t>
            </a:r>
            <a:r>
              <a:rPr lang="zh-TW" altLang="en-US" dirty="0" smtClean="0"/>
              <a:t>與</a:t>
            </a:r>
            <a:r>
              <a:rPr lang="en-US" altLang="zh-TW" dirty="0" smtClean="0"/>
              <a:t>CPU(</a:t>
            </a:r>
            <a:r>
              <a:rPr lang="zh-TW" altLang="en-US" dirty="0" smtClean="0"/>
              <a:t>用藍線表示</a:t>
            </a:r>
            <a:r>
              <a:rPr lang="en-US" altLang="zh-TW" dirty="0" smtClean="0"/>
              <a:t>)</a:t>
            </a:r>
            <a:r>
              <a:rPr lang="zh-TW" altLang="en-US" dirty="0" smtClean="0"/>
              <a:t>的浮點運算速度差距日漸變大， </a:t>
            </a:r>
            <a:r>
              <a:rPr lang="en-US" altLang="zh-TW" dirty="0" smtClean="0"/>
              <a:t>GPU</a:t>
            </a:r>
            <a:r>
              <a:rPr lang="zh-TW" altLang="en-US" dirty="0" smtClean="0"/>
              <a:t>的運算速度大概在</a:t>
            </a:r>
            <a:r>
              <a:rPr lang="en-US" altLang="zh-TW" dirty="0" smtClean="0"/>
              <a:t>2007</a:t>
            </a:r>
            <a:r>
              <a:rPr lang="zh-TW" altLang="en-US" dirty="0" smtClean="0"/>
              <a:t>年時，已經能領先</a:t>
            </a:r>
            <a:r>
              <a:rPr lang="en-US" altLang="zh-TW" dirty="0" smtClean="0"/>
              <a:t>CPU</a:t>
            </a:r>
            <a:r>
              <a:rPr lang="zh-TW" altLang="en-US" dirty="0" smtClean="0"/>
              <a:t>大約</a:t>
            </a:r>
            <a:r>
              <a:rPr lang="en-US" altLang="zh-TW" dirty="0" smtClean="0"/>
              <a:t>10</a:t>
            </a:r>
            <a:r>
              <a:rPr lang="zh-TW" altLang="en-US" dirty="0" smtClean="0"/>
              <a:t>倍之多</a:t>
            </a:r>
          </a:p>
          <a:p>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12</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kern="1200" dirty="0" smtClean="0">
                <a:solidFill>
                  <a:schemeClr val="tx1"/>
                </a:solidFill>
                <a:latin typeface="+mn-lt"/>
                <a:ea typeface="+mn-ea"/>
                <a:cs typeface="+mn-cs"/>
              </a:rPr>
              <a:t>(</a:t>
            </a:r>
            <a:r>
              <a:rPr lang="zh-TW" altLang="en-US" sz="1200" kern="1200" dirty="0" smtClean="0">
                <a:solidFill>
                  <a:schemeClr val="tx1"/>
                </a:solidFill>
                <a:latin typeface="+mn-lt"/>
                <a:ea typeface="+mn-ea"/>
                <a:cs typeface="+mn-cs"/>
              </a:rPr>
              <a:t>作動畫</a:t>
            </a:r>
            <a:r>
              <a:rPr lang="en-US" altLang="zh-TW" sz="1200" kern="1200" dirty="0" smtClean="0">
                <a:solidFill>
                  <a:schemeClr val="tx1"/>
                </a:solidFill>
                <a:latin typeface="+mn-lt"/>
                <a:ea typeface="+mn-ea"/>
                <a:cs typeface="+mn-cs"/>
              </a:rPr>
              <a:t>)</a:t>
            </a:r>
            <a:br>
              <a:rPr lang="en-US" altLang="zh-TW" sz="1200" kern="1200" dirty="0" smtClean="0">
                <a:solidFill>
                  <a:schemeClr val="tx1"/>
                </a:solidFill>
                <a:latin typeface="+mn-lt"/>
                <a:ea typeface="+mn-ea"/>
                <a:cs typeface="+mn-cs"/>
              </a:rPr>
            </a:br>
            <a:r>
              <a:rPr lang="zh-TW" altLang="zh-TW" sz="1200" kern="1200" dirty="0" smtClean="0">
                <a:solidFill>
                  <a:schemeClr val="tx1"/>
                </a:solidFill>
                <a:latin typeface="+mn-lt"/>
                <a:ea typeface="+mn-ea"/>
                <a:cs typeface="+mn-cs"/>
              </a:rPr>
              <a:t>第二個</a:t>
            </a:r>
            <a:r>
              <a:rPr lang="en-US" altLang="zh-TW" sz="1200" kern="1200" dirty="0" smtClean="0">
                <a:solidFill>
                  <a:schemeClr val="tx1"/>
                </a:solidFill>
                <a:latin typeface="+mn-lt"/>
                <a:ea typeface="+mn-ea"/>
                <a:cs typeface="+mn-cs"/>
              </a:rPr>
              <a:t>Thread</a:t>
            </a:r>
            <a:r>
              <a:rPr lang="zh-TW" altLang="zh-TW" sz="1200" kern="1200" dirty="0" smtClean="0">
                <a:solidFill>
                  <a:schemeClr val="tx1"/>
                </a:solidFill>
                <a:latin typeface="+mn-lt"/>
                <a:ea typeface="+mn-ea"/>
                <a:cs typeface="+mn-cs"/>
              </a:rPr>
              <a:t>功能是虛擬真實的交易所，第一個</a:t>
            </a:r>
            <a:r>
              <a:rPr lang="en-US" altLang="zh-TW" sz="1200" kern="1200" dirty="0" smtClean="0">
                <a:solidFill>
                  <a:schemeClr val="tx1"/>
                </a:solidFill>
                <a:latin typeface="+mn-lt"/>
                <a:ea typeface="+mn-ea"/>
                <a:cs typeface="+mn-cs"/>
              </a:rPr>
              <a:t>Thread </a:t>
            </a:r>
            <a:r>
              <a:rPr lang="zh-TW" altLang="zh-TW" sz="1200" kern="1200" dirty="0" smtClean="0">
                <a:solidFill>
                  <a:schemeClr val="tx1"/>
                </a:solidFill>
                <a:latin typeface="+mn-lt"/>
                <a:ea typeface="+mn-ea"/>
                <a:cs typeface="+mn-cs"/>
              </a:rPr>
              <a:t>與第三個</a:t>
            </a:r>
            <a:r>
              <a:rPr lang="en-US" altLang="zh-TW" sz="1200" kern="1200" dirty="0" smtClean="0">
                <a:solidFill>
                  <a:schemeClr val="tx1"/>
                </a:solidFill>
                <a:latin typeface="+mn-lt"/>
                <a:ea typeface="+mn-ea"/>
                <a:cs typeface="+mn-cs"/>
              </a:rPr>
              <a:t>Thread </a:t>
            </a:r>
            <a:r>
              <a:rPr lang="zh-TW" altLang="zh-TW" sz="1200" kern="1200" dirty="0" smtClean="0">
                <a:solidFill>
                  <a:schemeClr val="tx1"/>
                </a:solidFill>
                <a:latin typeface="+mn-lt"/>
                <a:ea typeface="+mn-ea"/>
                <a:cs typeface="+mn-cs"/>
              </a:rPr>
              <a:t>核心功能是在找尋套利機會的自動交易系統，其中的差異在尋找套利機會時計算是用哪個核心。第一個</a:t>
            </a:r>
            <a:r>
              <a:rPr lang="en-US" altLang="zh-TW" sz="1200" kern="1200" dirty="0" smtClean="0">
                <a:solidFill>
                  <a:schemeClr val="tx1"/>
                </a:solidFill>
                <a:latin typeface="+mn-lt"/>
                <a:ea typeface="+mn-ea"/>
                <a:cs typeface="+mn-cs"/>
              </a:rPr>
              <a:t>Thread</a:t>
            </a:r>
            <a:r>
              <a:rPr lang="zh-TW" altLang="zh-TW" sz="1200" kern="1200" dirty="0" smtClean="0">
                <a:solidFill>
                  <a:schemeClr val="tx1"/>
                </a:solidFill>
                <a:latin typeface="+mn-lt"/>
                <a:ea typeface="+mn-ea"/>
                <a:cs typeface="+mn-cs"/>
              </a:rPr>
              <a:t>是以</a:t>
            </a:r>
            <a:r>
              <a:rPr lang="en-US" altLang="zh-TW" sz="1200" kern="1200" dirty="0" smtClean="0">
                <a:solidFill>
                  <a:schemeClr val="tx1"/>
                </a:solidFill>
                <a:latin typeface="+mn-lt"/>
                <a:ea typeface="+mn-ea"/>
                <a:cs typeface="+mn-cs"/>
              </a:rPr>
              <a:t>CPU</a:t>
            </a:r>
            <a:r>
              <a:rPr lang="zh-TW" altLang="zh-TW" sz="1200" kern="1200" dirty="0" smtClean="0">
                <a:solidFill>
                  <a:schemeClr val="tx1"/>
                </a:solidFill>
                <a:latin typeface="+mn-lt"/>
                <a:ea typeface="+mn-ea"/>
                <a:cs typeface="+mn-cs"/>
              </a:rPr>
              <a:t>單執行緒作尋找套利的機會；第三個</a:t>
            </a:r>
            <a:r>
              <a:rPr lang="en-US" altLang="zh-TW" sz="1200" kern="1200" dirty="0" smtClean="0">
                <a:solidFill>
                  <a:schemeClr val="tx1"/>
                </a:solidFill>
                <a:latin typeface="+mn-lt"/>
                <a:ea typeface="+mn-ea"/>
                <a:cs typeface="+mn-cs"/>
              </a:rPr>
              <a:t>Thread</a:t>
            </a:r>
            <a:r>
              <a:rPr lang="zh-TW" altLang="zh-TW" sz="1200" kern="1200" dirty="0" smtClean="0">
                <a:solidFill>
                  <a:schemeClr val="tx1"/>
                </a:solidFill>
                <a:latin typeface="+mn-lt"/>
                <a:ea typeface="+mn-ea"/>
                <a:cs typeface="+mn-cs"/>
              </a:rPr>
              <a:t>在找套利機會時是交給</a:t>
            </a:r>
            <a:r>
              <a:rPr lang="en-US" altLang="zh-TW" sz="1200" kern="1200" dirty="0" smtClean="0">
                <a:solidFill>
                  <a:schemeClr val="tx1"/>
                </a:solidFill>
                <a:latin typeface="+mn-lt"/>
                <a:ea typeface="+mn-ea"/>
                <a:cs typeface="+mn-cs"/>
              </a:rPr>
              <a:t>GPU</a:t>
            </a:r>
            <a:r>
              <a:rPr lang="zh-TW" altLang="zh-TW" sz="1200" kern="1200" dirty="0" smtClean="0">
                <a:solidFill>
                  <a:schemeClr val="tx1"/>
                </a:solidFill>
                <a:latin typeface="+mn-lt"/>
                <a:ea typeface="+mn-ea"/>
                <a:cs typeface="+mn-cs"/>
              </a:rPr>
              <a:t>作平行運算。</a:t>
            </a:r>
          </a:p>
          <a:p>
            <a:r>
              <a:rPr lang="zh-TW" altLang="zh-TW" sz="1200" kern="1200" dirty="0" smtClean="0">
                <a:solidFill>
                  <a:schemeClr val="tx1"/>
                </a:solidFill>
                <a:latin typeface="+mn-lt"/>
                <a:ea typeface="+mn-ea"/>
                <a:cs typeface="+mn-cs"/>
              </a:rPr>
              <a:t>虛擬交易所主要是還原交易日的各時間點的交易狀況，</a:t>
            </a:r>
            <a:r>
              <a:rPr lang="en-US" altLang="zh-TW" sz="1200" kern="1200" dirty="0" smtClean="0">
                <a:solidFill>
                  <a:schemeClr val="tx1"/>
                </a:solidFill>
                <a:latin typeface="+mn-lt"/>
                <a:ea typeface="+mn-ea"/>
                <a:cs typeface="+mn-cs"/>
              </a:rPr>
              <a:t>2007~2008</a:t>
            </a:r>
            <a:r>
              <a:rPr lang="zh-TW" altLang="zh-TW" sz="1200" kern="1200" dirty="0" smtClean="0">
                <a:solidFill>
                  <a:schemeClr val="tx1"/>
                </a:solidFill>
                <a:latin typeface="+mn-lt"/>
                <a:ea typeface="+mn-ea"/>
                <a:cs typeface="+mn-cs"/>
              </a:rPr>
              <a:t>年台灣期交所日內買賣委託單的資料，依其委託時間送入虛擬交易所的程式進行搓合，</a:t>
            </a:r>
            <a:endParaRPr lang="en-US" altLang="zh-TW" sz="1200" kern="1200" dirty="0" smtClean="0">
              <a:solidFill>
                <a:schemeClr val="tx1"/>
              </a:solidFill>
              <a:latin typeface="+mn-lt"/>
              <a:ea typeface="+mn-ea"/>
              <a:cs typeface="+mn-cs"/>
            </a:endParaRPr>
          </a:p>
          <a:p>
            <a:endParaRPr lang="en-US" altLang="zh-TW" sz="1200" kern="1200" dirty="0" smtClean="0">
              <a:solidFill>
                <a:schemeClr val="tx1"/>
              </a:solidFill>
              <a:latin typeface="+mn-lt"/>
              <a:ea typeface="+mn-ea"/>
              <a:cs typeface="+mn-cs"/>
            </a:endParaRPr>
          </a:p>
          <a:p>
            <a:pPr marL="514350" indent="-514350">
              <a:buFont typeface="+mj-lt"/>
              <a:buNone/>
            </a:pPr>
            <a:r>
              <a:rPr lang="zh-TW" altLang="en-US" dirty="0" smtClean="0"/>
              <a:t>三個</a:t>
            </a:r>
            <a:r>
              <a:rPr lang="en-US" altLang="zh-TW" dirty="0" smtClean="0"/>
              <a:t>Thread</a:t>
            </a:r>
          </a:p>
          <a:p>
            <a:pPr marL="514350" indent="-514350">
              <a:buFont typeface="+mj-lt"/>
              <a:buNone/>
            </a:pPr>
            <a:r>
              <a:rPr lang="zh-TW" altLang="en-US" dirty="0" smtClean="0"/>
              <a:t>找尋最佳五檔</a:t>
            </a:r>
            <a:endParaRPr lang="en-US" altLang="zh-TW" dirty="0" smtClean="0"/>
          </a:p>
          <a:p>
            <a:pPr marL="514350" indent="-514350">
              <a:buFont typeface="+mj-lt"/>
              <a:buNone/>
            </a:pPr>
            <a:r>
              <a:rPr lang="zh-TW" altLang="en-US" dirty="0" smtClean="0"/>
              <a:t>執行套利策略</a:t>
            </a:r>
            <a:endParaRPr lang="en-US" altLang="zh-TW" dirty="0" smtClean="0"/>
          </a:p>
          <a:p>
            <a:pPr marL="514350" indent="-514350">
              <a:buFont typeface="+mj-lt"/>
              <a:buNone/>
            </a:pPr>
            <a:r>
              <a:rPr lang="zh-TW" altLang="en-US" dirty="0" smtClean="0"/>
              <a:t>找尋套利機會</a:t>
            </a:r>
            <a:endParaRPr lang="en-US" altLang="zh-TW" dirty="0" smtClean="0"/>
          </a:p>
          <a:p>
            <a:pPr marL="514350" indent="-514350">
              <a:buFont typeface="+mj-lt"/>
              <a:buNone/>
            </a:pPr>
            <a:r>
              <a:rPr lang="zh-TW" altLang="en-US" dirty="0" smtClean="0"/>
              <a:t>計算買、賣單的成本</a:t>
            </a:r>
            <a:endParaRPr lang="en-US" altLang="zh-TW" dirty="0" smtClean="0"/>
          </a:p>
          <a:p>
            <a:pPr marL="514350" indent="-514350">
              <a:buFont typeface="+mj-lt"/>
              <a:buNone/>
            </a:pPr>
            <a:r>
              <a:rPr lang="zh-TW" altLang="en-US" dirty="0" smtClean="0"/>
              <a:t>找尋實際可套利的單子</a:t>
            </a:r>
            <a:endParaRPr lang="en-US" altLang="zh-TW" dirty="0" smtClean="0"/>
          </a:p>
          <a:p>
            <a:pPr marL="514350" indent="-514350">
              <a:buFont typeface="+mj-lt"/>
              <a:buNone/>
            </a:pPr>
            <a:r>
              <a:rPr lang="zh-TW" altLang="en-US" dirty="0" smtClean="0"/>
              <a:t>設定委託單，並顯示資料</a:t>
            </a:r>
          </a:p>
          <a:p>
            <a:endParaRPr lang="zh-TW" altLang="en-US" dirty="0" smtClean="0"/>
          </a:p>
          <a:p>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13</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程式還是由 </a:t>
            </a:r>
            <a:r>
              <a:rPr lang="en-US" altLang="zh-TW" dirty="0" smtClean="0"/>
              <a:t>CPU </a:t>
            </a:r>
            <a:r>
              <a:rPr lang="zh-TW" altLang="en-US" dirty="0" smtClean="0"/>
              <a:t>來執行；而當遇到了資料平行化處理的部分，</a:t>
            </a:r>
            <a:r>
              <a:rPr lang="en-US" altLang="zh-TW" dirty="0" smtClean="0"/>
              <a:t>CPU</a:t>
            </a:r>
            <a:r>
              <a:rPr lang="zh-TW" altLang="en-US" dirty="0" smtClean="0"/>
              <a:t>才會將程式編譯成</a:t>
            </a:r>
            <a:r>
              <a:rPr lang="en-US" altLang="zh-TW" dirty="0" smtClean="0"/>
              <a:t>GPU</a:t>
            </a:r>
            <a:r>
              <a:rPr lang="zh-TW" altLang="en-US" dirty="0" smtClean="0"/>
              <a:t>能執行的程式</a:t>
            </a:r>
            <a:r>
              <a:rPr lang="en-US" altLang="zh-TW" dirty="0" smtClean="0"/>
              <a:t>,</a:t>
            </a:r>
            <a:r>
              <a:rPr lang="zh-TW" altLang="en-US" dirty="0" smtClean="0"/>
              <a:t>再丟給</a:t>
            </a:r>
            <a:r>
              <a:rPr lang="en-US" altLang="zh-TW" dirty="0" smtClean="0"/>
              <a:t>GPU</a:t>
            </a:r>
            <a:r>
              <a:rPr lang="zh-TW" altLang="en-US" dirty="0" smtClean="0"/>
              <a:t>執行</a:t>
            </a: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GPU</a:t>
            </a:r>
            <a:r>
              <a:rPr lang="zh-TW" altLang="en-US" dirty="0" smtClean="0"/>
              <a:t>計算完後</a:t>
            </a:r>
            <a:r>
              <a:rPr lang="en-US" altLang="zh-TW" dirty="0" smtClean="0"/>
              <a:t>,</a:t>
            </a:r>
            <a:r>
              <a:rPr lang="zh-TW" altLang="en-US" dirty="0" smtClean="0"/>
              <a:t>再丟回去給</a:t>
            </a:r>
            <a:r>
              <a:rPr lang="en-US" altLang="zh-TW" dirty="0" smtClean="0"/>
              <a:t>CPU</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就會將要在 </a:t>
            </a:r>
            <a:r>
              <a:rPr lang="en-US" altLang="zh-TW" dirty="0" smtClean="0"/>
              <a:t>GPU </a:t>
            </a:r>
            <a:r>
              <a:rPr lang="zh-TW" altLang="en-US" dirty="0" smtClean="0"/>
              <a:t>跑的程式編譯成 </a:t>
            </a:r>
            <a:r>
              <a:rPr lang="en-US" altLang="zh-TW" dirty="0" smtClean="0"/>
              <a:t>device </a:t>
            </a:r>
            <a:r>
              <a:rPr lang="zh-TW" altLang="en-US" dirty="0" smtClean="0"/>
              <a:t>能執行的程式，再丟給 </a:t>
            </a:r>
            <a:r>
              <a:rPr lang="en-US" altLang="zh-TW" dirty="0" smtClean="0"/>
              <a:t>device </a:t>
            </a:r>
            <a:r>
              <a:rPr lang="zh-TW" altLang="en-US" dirty="0" smtClean="0"/>
              <a:t>執行</a:t>
            </a:r>
          </a:p>
          <a:p>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C17E2FA1-CCB9-4948-AC0D-E487469851D2}" type="slidenum">
              <a:rPr lang="zh-TW" altLang="en-US" smtClean="0"/>
              <a:pPr/>
              <a:t>15</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en-US" altLang="zh-TW" sz="1200" b="0" i="0" kern="1200" dirty="0" smtClean="0">
              <a:solidFill>
                <a:schemeClr val="tx1"/>
              </a:solidFill>
              <a:latin typeface="+mn-lt"/>
              <a:ea typeface="+mn-ea"/>
              <a:cs typeface="+mn-cs"/>
            </a:endParaRPr>
          </a:p>
          <a:p>
            <a:r>
              <a:rPr lang="zh-TW" altLang="en-US" sz="1200" b="0" i="0" kern="1200" dirty="0" smtClean="0">
                <a:solidFill>
                  <a:schemeClr val="tx1"/>
                </a:solidFill>
                <a:latin typeface="+mn-lt"/>
                <a:ea typeface="+mn-ea"/>
                <a:cs typeface="+mn-cs"/>
              </a:rPr>
              <a:t>目前 </a:t>
            </a:r>
            <a:r>
              <a:rPr lang="en-US" altLang="zh-TW" sz="1200" b="0" i="0" kern="1200" dirty="0" smtClean="0">
                <a:solidFill>
                  <a:schemeClr val="tx1"/>
                </a:solidFill>
                <a:latin typeface="+mn-lt"/>
                <a:ea typeface="+mn-ea"/>
                <a:cs typeface="+mn-cs"/>
              </a:rPr>
              <a:t>CUDA </a:t>
            </a:r>
            <a:r>
              <a:rPr lang="zh-TW" altLang="en-US" sz="1200" b="0" i="0" kern="1200" dirty="0" smtClean="0">
                <a:solidFill>
                  <a:schemeClr val="tx1"/>
                </a:solidFill>
                <a:latin typeface="+mn-lt"/>
                <a:ea typeface="+mn-ea"/>
                <a:cs typeface="+mn-cs"/>
              </a:rPr>
              <a:t>的 </a:t>
            </a:r>
            <a:r>
              <a:rPr lang="en-US" altLang="zh-TW" sz="1200" b="0" i="0" kern="1200" dirty="0" smtClean="0">
                <a:solidFill>
                  <a:schemeClr val="tx1"/>
                </a:solidFill>
                <a:latin typeface="+mn-lt"/>
                <a:ea typeface="+mn-ea"/>
                <a:cs typeface="+mn-cs"/>
              </a:rPr>
              <a:t>warp </a:t>
            </a:r>
            <a:r>
              <a:rPr lang="zh-TW" altLang="en-US" sz="1200" b="0" i="0" kern="1200" dirty="0" smtClean="0">
                <a:solidFill>
                  <a:schemeClr val="tx1"/>
                </a:solidFill>
                <a:latin typeface="+mn-lt"/>
                <a:ea typeface="+mn-ea"/>
                <a:cs typeface="+mn-cs"/>
              </a:rPr>
              <a:t>大小都是 </a:t>
            </a:r>
            <a:r>
              <a:rPr lang="en-US" altLang="zh-TW" sz="1200" b="0" i="0" kern="1200" dirty="0" smtClean="0">
                <a:solidFill>
                  <a:schemeClr val="tx1"/>
                </a:solidFill>
                <a:latin typeface="+mn-lt"/>
                <a:ea typeface="+mn-ea"/>
                <a:cs typeface="+mn-cs"/>
              </a:rPr>
              <a:t>32</a:t>
            </a:r>
            <a:r>
              <a:rPr lang="zh-TW" altLang="en-US" sz="1200" b="0" i="0" kern="1200" dirty="0" smtClean="0">
                <a:solidFill>
                  <a:schemeClr val="tx1"/>
                </a:solidFill>
                <a:latin typeface="+mn-lt"/>
                <a:ea typeface="+mn-ea"/>
                <a:cs typeface="+mn-cs"/>
              </a:rPr>
              <a:t>，也就是 </a:t>
            </a:r>
            <a:r>
              <a:rPr lang="en-US" altLang="zh-TW" sz="1200" b="0" i="0" kern="1200" dirty="0" smtClean="0">
                <a:solidFill>
                  <a:schemeClr val="tx1"/>
                </a:solidFill>
                <a:latin typeface="+mn-lt"/>
                <a:ea typeface="+mn-ea"/>
                <a:cs typeface="+mn-cs"/>
              </a:rPr>
              <a:t>32 </a:t>
            </a:r>
            <a:r>
              <a:rPr lang="zh-TW" altLang="en-US" sz="1200" b="0" i="0" kern="1200" dirty="0" smtClean="0">
                <a:solidFill>
                  <a:schemeClr val="tx1"/>
                </a:solidFill>
                <a:latin typeface="+mn-lt"/>
                <a:ea typeface="+mn-ea"/>
                <a:cs typeface="+mn-cs"/>
              </a:rPr>
              <a:t>個 </a:t>
            </a:r>
            <a:r>
              <a:rPr lang="en-US" altLang="zh-TW" sz="1200" b="0" i="0" kern="1200" dirty="0" smtClean="0">
                <a:solidFill>
                  <a:schemeClr val="tx1"/>
                </a:solidFill>
                <a:latin typeface="+mn-lt"/>
                <a:ea typeface="+mn-ea"/>
                <a:cs typeface="+mn-cs"/>
              </a:rPr>
              <a:t>thread </a:t>
            </a:r>
            <a:r>
              <a:rPr lang="zh-TW" altLang="en-US" sz="1200" b="0" i="0" kern="1200" dirty="0" smtClean="0">
                <a:solidFill>
                  <a:schemeClr val="tx1"/>
                </a:solidFill>
                <a:latin typeface="+mn-lt"/>
                <a:ea typeface="+mn-ea"/>
                <a:cs typeface="+mn-cs"/>
              </a:rPr>
              <a:t>會被群組成一個 </a:t>
            </a:r>
            <a:r>
              <a:rPr lang="en-US" altLang="zh-TW" sz="1200" b="0" i="0" kern="1200" dirty="0" smtClean="0">
                <a:solidFill>
                  <a:schemeClr val="tx1"/>
                </a:solidFill>
                <a:latin typeface="+mn-lt"/>
                <a:ea typeface="+mn-ea"/>
                <a:cs typeface="+mn-cs"/>
              </a:rPr>
              <a:t>warp </a:t>
            </a:r>
            <a:r>
              <a:rPr lang="zh-TW" altLang="en-US" sz="1200" b="0" i="0" kern="1200" dirty="0" smtClean="0">
                <a:solidFill>
                  <a:schemeClr val="tx1"/>
                </a:solidFill>
                <a:latin typeface="+mn-lt"/>
                <a:ea typeface="+mn-ea"/>
                <a:cs typeface="+mn-cs"/>
              </a:rPr>
              <a:t>來一起執行；</a:t>
            </a:r>
            <a:endParaRPr lang="en-US" altLang="zh-TW" sz="1200" b="0" i="0" kern="1200" dirty="0" smtClean="0">
              <a:solidFill>
                <a:schemeClr val="tx1"/>
              </a:solidFill>
              <a:latin typeface="+mn-lt"/>
              <a:ea typeface="+mn-ea"/>
              <a:cs typeface="+mn-cs"/>
            </a:endParaRPr>
          </a:p>
          <a:p>
            <a:r>
              <a:rPr lang="zh-TW" altLang="en-US" sz="1200" b="0" i="0" kern="1200" dirty="0" smtClean="0">
                <a:solidFill>
                  <a:schemeClr val="tx1"/>
                </a:solidFill>
                <a:latin typeface="+mn-lt"/>
                <a:ea typeface="+mn-ea"/>
                <a:cs typeface="+mn-cs"/>
              </a:rPr>
              <a:t>同一個 </a:t>
            </a:r>
            <a:r>
              <a:rPr lang="en-US" altLang="zh-TW" sz="1200" b="0" i="0" kern="1200" dirty="0" smtClean="0">
                <a:solidFill>
                  <a:schemeClr val="tx1"/>
                </a:solidFill>
                <a:latin typeface="+mn-lt"/>
                <a:ea typeface="+mn-ea"/>
                <a:cs typeface="+mn-cs"/>
              </a:rPr>
              <a:t>warp </a:t>
            </a:r>
            <a:r>
              <a:rPr lang="zh-TW" altLang="en-US" sz="1200" b="0" i="0" kern="1200" dirty="0" smtClean="0">
                <a:solidFill>
                  <a:schemeClr val="tx1"/>
                </a:solidFill>
                <a:latin typeface="+mn-lt"/>
                <a:ea typeface="+mn-ea"/>
                <a:cs typeface="+mn-cs"/>
              </a:rPr>
              <a:t>裡的 </a:t>
            </a:r>
            <a:r>
              <a:rPr lang="en-US" altLang="zh-TW" sz="1200" b="0" i="0" kern="1200" dirty="0" smtClean="0">
                <a:solidFill>
                  <a:schemeClr val="tx1"/>
                </a:solidFill>
                <a:latin typeface="+mn-lt"/>
                <a:ea typeface="+mn-ea"/>
                <a:cs typeface="+mn-cs"/>
              </a:rPr>
              <a:t>thread</a:t>
            </a:r>
            <a:r>
              <a:rPr lang="zh-TW" altLang="en-US" sz="1200" b="0" i="0" kern="1200" dirty="0" smtClean="0">
                <a:solidFill>
                  <a:schemeClr val="tx1"/>
                </a:solidFill>
                <a:latin typeface="+mn-lt"/>
                <a:ea typeface="+mn-ea"/>
                <a:cs typeface="+mn-cs"/>
              </a:rPr>
              <a:t>，會以不同的資料，執行同樣的指令。</a:t>
            </a:r>
            <a:endParaRPr lang="en-US" altLang="zh-TW" sz="1200" b="0" i="0" kern="1200" dirty="0" smtClean="0">
              <a:solidFill>
                <a:schemeClr val="tx1"/>
              </a:solidFill>
              <a:latin typeface="+mn-lt"/>
              <a:ea typeface="+mn-ea"/>
              <a:cs typeface="+mn-cs"/>
            </a:endParaRPr>
          </a:p>
          <a:p>
            <a:endParaRPr lang="en-US" altLang="zh-TW" sz="1200" b="0" i="0" kern="1200" dirty="0" smtClean="0">
              <a:solidFill>
                <a:schemeClr val="tx1"/>
              </a:solidFill>
              <a:latin typeface="+mn-lt"/>
              <a:ea typeface="+mn-ea"/>
              <a:cs typeface="+mn-cs"/>
            </a:endParaRPr>
          </a:p>
          <a:p>
            <a:r>
              <a:rPr lang="en-US" altLang="zh-TW" dirty="0" smtClean="0"/>
              <a:t>Warp</a:t>
            </a:r>
            <a:r>
              <a:rPr lang="zh-TW" altLang="en-US" dirty="0" smtClean="0"/>
              <a:t>是</a:t>
            </a:r>
            <a:r>
              <a:rPr lang="en-US" altLang="zh-TW" dirty="0" err="1" smtClean="0"/>
              <a:t>cuda</a:t>
            </a:r>
            <a:r>
              <a:rPr lang="zh-TW" altLang="en-US" dirty="0" smtClean="0"/>
              <a:t>的計算單位</a:t>
            </a:r>
            <a:endParaRPr lang="en-US" altLang="zh-TW" dirty="0" smtClean="0"/>
          </a:p>
          <a:p>
            <a:r>
              <a:rPr lang="zh-TW" altLang="en-US" dirty="0" smtClean="0"/>
              <a:t>發現</a:t>
            </a:r>
            <a:r>
              <a:rPr lang="en-US" altLang="zh-TW" dirty="0" smtClean="0"/>
              <a:t>warp</a:t>
            </a:r>
            <a:r>
              <a:rPr lang="zh-TW" altLang="en-US" dirty="0" smtClean="0"/>
              <a:t>有上限的特性</a:t>
            </a:r>
            <a:endParaRPr lang="en-US" altLang="zh-TW" dirty="0" smtClean="0"/>
          </a:p>
          <a:p>
            <a:r>
              <a:rPr lang="zh-TW" altLang="en-US" dirty="0" smtClean="0"/>
              <a:t>上限為</a:t>
            </a:r>
            <a:r>
              <a:rPr lang="en-US" altLang="zh-TW" dirty="0" smtClean="0"/>
              <a:t>128warp</a:t>
            </a:r>
          </a:p>
          <a:p>
            <a:endParaRPr lang="en-US" altLang="zh-TW" dirty="0" smtClean="0"/>
          </a:p>
          <a:p>
            <a:r>
              <a:rPr lang="zh-TW" altLang="en-US" dirty="0" smtClean="0"/>
              <a:t>圖十的橫軸為</a:t>
            </a:r>
            <a:r>
              <a:rPr lang="en-US" altLang="zh-TW" dirty="0" smtClean="0"/>
              <a:t>CUDA</a:t>
            </a:r>
            <a:r>
              <a:rPr lang="zh-TW" altLang="en-US" dirty="0" smtClean="0"/>
              <a:t>的一個計算單位，一個</a:t>
            </a:r>
            <a:r>
              <a:rPr lang="en-US" altLang="zh-TW" dirty="0" smtClean="0"/>
              <a:t>Warp</a:t>
            </a:r>
            <a:r>
              <a:rPr lang="zh-TW" altLang="en-US" dirty="0" smtClean="0"/>
              <a:t>是同時執行</a:t>
            </a:r>
            <a:r>
              <a:rPr lang="en-US" altLang="zh-TW" dirty="0" smtClean="0"/>
              <a:t>32</a:t>
            </a:r>
            <a:r>
              <a:rPr lang="zh-TW" altLang="en-US" dirty="0" smtClean="0"/>
              <a:t>個</a:t>
            </a:r>
            <a:r>
              <a:rPr lang="en-US" altLang="zh-TW" dirty="0" smtClean="0"/>
              <a:t>Threads</a:t>
            </a:r>
            <a:r>
              <a:rPr lang="zh-TW" altLang="en-US" dirty="0" smtClean="0"/>
              <a:t>，我們可以由上圖看出，</a:t>
            </a:r>
            <a:r>
              <a:rPr lang="en-US" altLang="zh-TW" dirty="0" smtClean="0"/>
              <a:t>Warp</a:t>
            </a:r>
            <a:r>
              <a:rPr lang="zh-TW" altLang="en-US" dirty="0" smtClean="0"/>
              <a:t>的執行個數是有上限的，以</a:t>
            </a:r>
            <a:r>
              <a:rPr lang="en-US" altLang="zh-TW" dirty="0" smtClean="0"/>
              <a:t>NVIDIA </a:t>
            </a:r>
            <a:r>
              <a:rPr lang="en-US" altLang="zh-TW" dirty="0" err="1" smtClean="0"/>
              <a:t>GeForce</a:t>
            </a:r>
            <a:r>
              <a:rPr lang="en-US" altLang="zh-TW" dirty="0" smtClean="0"/>
              <a:t> GT 640</a:t>
            </a:r>
            <a:r>
              <a:rPr lang="zh-TW" altLang="en-US" dirty="0" smtClean="0"/>
              <a:t>為例，大約是</a:t>
            </a:r>
            <a:r>
              <a:rPr lang="en-US" altLang="zh-TW" dirty="0" smtClean="0"/>
              <a:t>128</a:t>
            </a:r>
            <a:r>
              <a:rPr lang="zh-TW" altLang="en-US" dirty="0" smtClean="0"/>
              <a:t>個</a:t>
            </a:r>
            <a:r>
              <a:rPr lang="en-US" altLang="zh-TW" dirty="0" smtClean="0"/>
              <a:t>Warp</a:t>
            </a:r>
            <a:r>
              <a:rPr lang="zh-TW" altLang="en-US" dirty="0" smtClean="0"/>
              <a:t>，並且只要一超過這個</a:t>
            </a:r>
            <a:r>
              <a:rPr lang="en-US" altLang="zh-TW" dirty="0" smtClean="0"/>
              <a:t>Warp</a:t>
            </a:r>
            <a:r>
              <a:rPr lang="zh-TW" altLang="en-US" dirty="0" smtClean="0"/>
              <a:t>的數量，我們就可以看出來，計算時間是直接一個</a:t>
            </a:r>
            <a:r>
              <a:rPr lang="en-US" altLang="zh-TW" dirty="0" smtClean="0"/>
              <a:t>Jump</a:t>
            </a:r>
            <a:r>
              <a:rPr lang="zh-TW" altLang="en-US" dirty="0" smtClean="0"/>
              <a:t>到大約兩倍的時間。</a:t>
            </a:r>
          </a:p>
          <a:p>
            <a:endParaRPr lang="zh-TW" altLang="en-US" dirty="0" smtClean="0"/>
          </a:p>
          <a:p>
            <a:r>
              <a:rPr lang="zh-TW" altLang="en-US" dirty="0" smtClean="0"/>
              <a:t>但是由上圖我們也可以看出，即便是在</a:t>
            </a:r>
            <a:r>
              <a:rPr lang="en-US" altLang="zh-TW" dirty="0" smtClean="0"/>
              <a:t>128</a:t>
            </a:r>
            <a:r>
              <a:rPr lang="zh-TW" altLang="en-US" dirty="0" smtClean="0"/>
              <a:t>個</a:t>
            </a:r>
            <a:r>
              <a:rPr lang="en-US" altLang="zh-TW" dirty="0" smtClean="0"/>
              <a:t>Warp</a:t>
            </a:r>
            <a:r>
              <a:rPr lang="zh-TW" altLang="en-US" dirty="0" smtClean="0"/>
              <a:t>的限制之內，仍然有許多即便在限制之內，仍然會產生</a:t>
            </a:r>
            <a:r>
              <a:rPr lang="en-US" altLang="zh-TW" dirty="0" smtClean="0"/>
              <a:t>Jump</a:t>
            </a:r>
            <a:r>
              <a:rPr lang="zh-TW" altLang="en-US" dirty="0" smtClean="0"/>
              <a:t>的</a:t>
            </a:r>
            <a:r>
              <a:rPr lang="en-US" altLang="zh-TW" dirty="0" smtClean="0"/>
              <a:t>Warp</a:t>
            </a:r>
            <a:r>
              <a:rPr lang="zh-TW" altLang="en-US" dirty="0" smtClean="0"/>
              <a:t>個數，我們分析其中的原因，可以看出，那些</a:t>
            </a:r>
            <a:r>
              <a:rPr lang="en-US" altLang="zh-TW" dirty="0" smtClean="0"/>
              <a:t>Warp</a:t>
            </a:r>
            <a:r>
              <a:rPr lang="zh-TW" altLang="en-US" dirty="0" smtClean="0"/>
              <a:t>個數剛剛好都是質數，或是會使得</a:t>
            </a:r>
            <a:r>
              <a:rPr lang="en-US" altLang="zh-TW" dirty="0" smtClean="0"/>
              <a:t>Block</a:t>
            </a:r>
            <a:r>
              <a:rPr lang="zh-TW" altLang="en-US" dirty="0" smtClean="0"/>
              <a:t>的宣告量超過一定的數目。</a:t>
            </a:r>
          </a:p>
          <a:p>
            <a:endParaRPr lang="zh-TW" altLang="en-US" dirty="0" smtClean="0"/>
          </a:p>
          <a:p>
            <a:r>
              <a:rPr lang="zh-TW" altLang="en-US" dirty="0" smtClean="0"/>
              <a:t>上述問題也剛好體現出</a:t>
            </a:r>
            <a:r>
              <a:rPr lang="en-US" altLang="zh-TW" dirty="0" smtClean="0"/>
              <a:t>CUDA</a:t>
            </a:r>
            <a:r>
              <a:rPr lang="zh-TW" altLang="en-US" dirty="0" smtClean="0"/>
              <a:t>的可能有的另一個上限，就是</a:t>
            </a:r>
            <a:r>
              <a:rPr lang="en-US" altLang="zh-TW" dirty="0" smtClean="0"/>
              <a:t>Block</a:t>
            </a:r>
            <a:r>
              <a:rPr lang="zh-TW" altLang="en-US" dirty="0" smtClean="0"/>
              <a:t>的宣告上限，我們有興趣的是這個上限是否成立。</a:t>
            </a:r>
          </a:p>
          <a:p>
            <a:endParaRPr lang="zh-TW" altLang="en-US" dirty="0" smtClean="0"/>
          </a:p>
          <a:p>
            <a:endParaRPr lang="zh-TW" altLang="en-US" dirty="0" smtClean="0"/>
          </a:p>
          <a:p>
            <a:endParaRPr lang="zh-TW" altLang="en-US" dirty="0"/>
          </a:p>
        </p:txBody>
      </p:sp>
      <p:sp>
        <p:nvSpPr>
          <p:cNvPr id="4" name="投影片編號版面配置區 3"/>
          <p:cNvSpPr>
            <a:spLocks noGrp="1"/>
          </p:cNvSpPr>
          <p:nvPr>
            <p:ph type="sldNum" sz="quarter" idx="10"/>
          </p:nvPr>
        </p:nvSpPr>
        <p:spPr/>
        <p:txBody>
          <a:bodyPr/>
          <a:lstStyle/>
          <a:p>
            <a:fld id="{1F242C69-4CB2-47E5-95B7-DD326D36A7C1}" type="slidenum">
              <a:rPr lang="zh-TW" altLang="en-US" smtClean="0"/>
              <a:pPr/>
              <a:t>16</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2362200" y="4038600"/>
            <a:ext cx="6477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7EABC59B-3F8F-479E-A61E-5C7A4F886A77}" type="datetimeFigureOut">
              <a:rPr lang="zh-TW" altLang="en-US" smtClean="0"/>
              <a:pPr/>
              <a:t>2014/1/4</a:t>
            </a:fld>
            <a:endParaRPr lang="zh-TW" altLang="en-US"/>
          </a:p>
        </p:txBody>
      </p:sp>
      <p:sp>
        <p:nvSpPr>
          <p:cNvPr id="17" name="頁尾版面配置區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TW" altLang="en-US"/>
          </a:p>
        </p:txBody>
      </p:sp>
      <p:sp>
        <p:nvSpPr>
          <p:cNvPr id="29" name="投影片編號版面配置區 28"/>
          <p:cNvSpPr>
            <a:spLocks noGrp="1"/>
          </p:cNvSpPr>
          <p:nvPr>
            <p:ph type="sldNum" sz="quarter" idx="12"/>
          </p:nvPr>
        </p:nvSpPr>
        <p:spPr>
          <a:xfrm>
            <a:off x="8001000" y="228600"/>
            <a:ext cx="838200" cy="381000"/>
          </a:xfrm>
        </p:spPr>
        <p:txBody>
          <a:bodyPr/>
          <a:lstStyle>
            <a:lvl1pPr>
              <a:defRPr>
                <a:solidFill>
                  <a:schemeClr val="tx2"/>
                </a:solidFill>
              </a:defRPr>
            </a:lvl1pPr>
          </a:lstStyle>
          <a:p>
            <a:fld id="{7F08E1B8-A8B1-4A2A-8FD5-E90C33CFADBC}" type="slidenum">
              <a:rPr lang="zh-TW" altLang="en-US" smtClean="0"/>
              <a:pPr/>
              <a:t>‹#›</a:t>
            </a:fld>
            <a:endParaRPr lang="zh-TW"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EABC59B-3F8F-479E-A61E-5C7A4F886A77}" type="datetimeFigureOut">
              <a:rPr lang="zh-TW" altLang="en-US" smtClean="0"/>
              <a:pPr/>
              <a:t>2014/1/4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F08E1B8-A8B1-4A2A-8FD5-E90C33CFADBC}" type="slidenum">
              <a:rPr lang="zh-TW" altLang="en-US" smtClean="0"/>
              <a:pPr/>
              <a:t>‹#›</a:t>
            </a:fld>
            <a:endParaRPr lang="zh-TW"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53200" y="609600"/>
            <a:ext cx="20574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609600"/>
            <a:ext cx="55626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6553200" y="6248402"/>
            <a:ext cx="2209800" cy="365125"/>
          </a:xfrm>
        </p:spPr>
        <p:txBody>
          <a:bodyPr/>
          <a:lstStyle/>
          <a:p>
            <a:fld id="{7EABC59B-3F8F-479E-A61E-5C7A4F886A77}" type="datetimeFigureOut">
              <a:rPr lang="zh-TW" altLang="en-US" smtClean="0"/>
              <a:pPr/>
              <a:t>2014/1/4</a:t>
            </a:fld>
            <a:endParaRPr lang="zh-TW" altLang="en-US"/>
          </a:p>
        </p:txBody>
      </p:sp>
      <p:sp>
        <p:nvSpPr>
          <p:cNvPr id="5" name="頁尾版面配置區 4"/>
          <p:cNvSpPr>
            <a:spLocks noGrp="1"/>
          </p:cNvSpPr>
          <p:nvPr>
            <p:ph type="ftr" sz="quarter" idx="11"/>
          </p:nvPr>
        </p:nvSpPr>
        <p:spPr>
          <a:xfrm>
            <a:off x="457201" y="6248207"/>
            <a:ext cx="5573483" cy="365125"/>
          </a:xfrm>
        </p:spPr>
        <p:txBody>
          <a:bodyPr/>
          <a:lstStyle/>
          <a:p>
            <a:endParaRPr lang="zh-TW"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5989638" y="144462"/>
            <a:ext cx="533400" cy="244476"/>
          </a:xfrm>
        </p:spPr>
        <p:txBody>
          <a:bodyPr/>
          <a:lstStyle/>
          <a:p>
            <a:fld id="{7F08E1B8-A8B1-4A2A-8FD5-E90C33CFADBC}" type="slidenum">
              <a:rPr lang="zh-TW" altLang="en-US" smtClean="0"/>
              <a:pPr/>
              <a:t>‹#›</a:t>
            </a:fld>
            <a:endParaRPr lang="zh-TW"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648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5F49BDE8-279A-48E2-9284-56CC1521CAE1}"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12648" y="228600"/>
            <a:ext cx="81534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7EABC59B-3F8F-479E-A61E-5C7A4F886A77}" type="datetimeFigureOut">
              <a:rPr lang="zh-TW" altLang="en-US" smtClean="0"/>
              <a:pPr/>
              <a:t>2014/1/4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7F08E1B8-A8B1-4A2A-8FD5-E90C33CFADBC}" type="slidenum">
              <a:rPr lang="zh-TW" altLang="en-US" smtClean="0"/>
              <a:pPr/>
              <a:t>‹#›</a:t>
            </a:fld>
            <a:endParaRPr lang="zh-TW" altLang="en-US"/>
          </a:p>
        </p:txBody>
      </p:sp>
      <p:sp>
        <p:nvSpPr>
          <p:cNvPr id="8" name="內容版面配置區 7"/>
          <p:cNvSpPr>
            <a:spLocks noGrp="1"/>
          </p:cNvSpPr>
          <p:nvPr>
            <p:ph sz="quarter" idx="1"/>
          </p:nvPr>
        </p:nvSpPr>
        <p:spPr>
          <a:xfrm>
            <a:off x="612648" y="1600200"/>
            <a:ext cx="81534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EABC59B-3F8F-479E-A61E-5C7A4F886A77}" type="datetimeFigureOut">
              <a:rPr lang="zh-TW" altLang="en-US" smtClean="0"/>
              <a:pPr/>
              <a:t>2014/1/4</a:t>
            </a:fld>
            <a:endParaRPr lang="zh-TW" altLang="en-US"/>
          </a:p>
        </p:txBody>
      </p:sp>
      <p:sp>
        <p:nvSpPr>
          <p:cNvPr id="13" name="投影片編號版面配置區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F08E1B8-A8B1-4A2A-8FD5-E90C33CFADBC}" type="slidenum">
              <a:rPr lang="zh-TW" altLang="en-US" smtClean="0"/>
              <a:pPr/>
              <a:t>‹#›</a:t>
            </a:fld>
            <a:endParaRPr lang="zh-TW" altLang="en-US"/>
          </a:p>
        </p:txBody>
      </p:sp>
      <p:sp>
        <p:nvSpPr>
          <p:cNvPr id="14" name="頁尾版面配置區 13"/>
          <p:cNvSpPr>
            <a:spLocks noGrp="1"/>
          </p:cNvSpPr>
          <p:nvPr>
            <p:ph type="ftr" sz="quarter" idx="12"/>
          </p:nvPr>
        </p:nvSpPr>
        <p:spPr/>
        <p:txBody>
          <a:bodyPr/>
          <a:lstStyle/>
          <a:p>
            <a:endParaRPr lang="zh-TW"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609600"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844901"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7EABC59B-3F8F-479E-A61E-5C7A4F886A77}" type="datetimeFigureOut">
              <a:rPr lang="zh-TW" altLang="en-US" smtClean="0"/>
              <a:pPr/>
              <a:t>2014/1/4</a:t>
            </a:fld>
            <a:endParaRPr lang="zh-TW" altLang="en-US"/>
          </a:p>
        </p:txBody>
      </p:sp>
      <p:sp>
        <p:nvSpPr>
          <p:cNvPr id="10" name="投影片編號版面配置區 9"/>
          <p:cNvSpPr>
            <a:spLocks noGrp="1"/>
          </p:cNvSpPr>
          <p:nvPr>
            <p:ph type="sldNum" sz="quarter" idx="16"/>
          </p:nvPr>
        </p:nvSpPr>
        <p:spPr/>
        <p:txBody>
          <a:bodyPr rtlCol="0"/>
          <a:lstStyle/>
          <a:p>
            <a:fld id="{7F08E1B8-A8B1-4A2A-8FD5-E90C33CFADBC}" type="slidenum">
              <a:rPr lang="zh-TW" altLang="en-US" smtClean="0"/>
              <a:pPr/>
              <a:t>‹#›</a:t>
            </a:fld>
            <a:endParaRPr lang="zh-TW" altLang="en-US"/>
          </a:p>
        </p:txBody>
      </p:sp>
      <p:sp>
        <p:nvSpPr>
          <p:cNvPr id="12" name="頁尾版面配置區 11"/>
          <p:cNvSpPr>
            <a:spLocks noGrp="1"/>
          </p:cNvSpPr>
          <p:nvPr>
            <p:ph type="ftr" sz="quarter" idx="17"/>
          </p:nvPr>
        </p:nvSpPr>
        <p:spPr/>
        <p:txBody>
          <a:bodyPr rtlCol="0"/>
          <a:lstStyle/>
          <a:p>
            <a:endParaRPr lang="zh-TW"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33400" y="273050"/>
            <a:ext cx="81534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609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800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7EABC59B-3F8F-479E-A61E-5C7A4F886A77}" type="datetimeFigureOut">
              <a:rPr lang="zh-TW" altLang="en-US" smtClean="0"/>
              <a:pPr/>
              <a:t>2014/1/4</a:t>
            </a:fld>
            <a:endParaRPr lang="zh-TW" altLang="en-US"/>
          </a:p>
        </p:txBody>
      </p:sp>
      <p:sp>
        <p:nvSpPr>
          <p:cNvPr id="12" name="投影片編號版面配置區 11"/>
          <p:cNvSpPr>
            <a:spLocks noGrp="1"/>
          </p:cNvSpPr>
          <p:nvPr>
            <p:ph type="sldNum" sz="quarter" idx="16"/>
          </p:nvPr>
        </p:nvSpPr>
        <p:spPr/>
        <p:txBody>
          <a:bodyPr rtlCol="0"/>
          <a:lstStyle/>
          <a:p>
            <a:fld id="{7F08E1B8-A8B1-4A2A-8FD5-E90C33CFADBC}" type="slidenum">
              <a:rPr lang="zh-TW" altLang="en-US" smtClean="0"/>
              <a:pPr/>
              <a:t>‹#›</a:t>
            </a:fld>
            <a:endParaRPr lang="zh-TW" altLang="en-US"/>
          </a:p>
        </p:txBody>
      </p:sp>
      <p:sp>
        <p:nvSpPr>
          <p:cNvPr id="14" name="頁尾版面配置區 13"/>
          <p:cNvSpPr>
            <a:spLocks noGrp="1"/>
          </p:cNvSpPr>
          <p:nvPr>
            <p:ph type="ftr" sz="quarter" idx="17"/>
          </p:nvPr>
        </p:nvSpPr>
        <p:spPr/>
        <p:txBody>
          <a:bodyPr rtlCol="0"/>
          <a:lstStyle/>
          <a:p>
            <a:endParaRPr lang="zh-TW" altLang="en-US"/>
          </a:p>
        </p:txBody>
      </p:sp>
      <p:sp>
        <p:nvSpPr>
          <p:cNvPr id="16" name="文字版面配置區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7EABC59B-3F8F-479E-A61E-5C7A4F886A77}" type="datetimeFigureOut">
              <a:rPr lang="zh-TW" altLang="en-US" smtClean="0"/>
              <a:pPr/>
              <a:t>2014/1/4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7F08E1B8-A8B1-4A2A-8FD5-E90C33CFADBC}" type="slidenum">
              <a:rPr lang="zh-TW" altLang="en-US" smtClean="0"/>
              <a:pPr/>
              <a:t>‹#›</a:t>
            </a:fld>
            <a:endParaRPr lang="zh-TW"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EABC59B-3F8F-479E-A61E-5C7A4F886A77}" type="datetimeFigureOut">
              <a:rPr lang="zh-TW" altLang="en-US" smtClean="0"/>
              <a:pPr/>
              <a:t>2014/1/4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0" y="6248400"/>
            <a:ext cx="533400" cy="381000"/>
          </a:xfrm>
        </p:spPr>
        <p:txBody>
          <a:bodyPr/>
          <a:lstStyle>
            <a:lvl1pPr>
              <a:defRPr>
                <a:solidFill>
                  <a:schemeClr val="tx2"/>
                </a:solidFill>
              </a:defRPr>
            </a:lvl1pPr>
          </a:lstStyle>
          <a:p>
            <a:fld id="{7F08E1B8-A8B1-4A2A-8FD5-E90C33CFADBC}" type="slidenum">
              <a:rPr lang="zh-TW" altLang="en-US" smtClean="0"/>
              <a:pPr/>
              <a:t>‹#›</a:t>
            </a:fld>
            <a:endParaRPr lang="zh-TW"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73050"/>
            <a:ext cx="80772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7EABC59B-3F8F-479E-A61E-5C7A4F886A77}" type="datetimeFigureOut">
              <a:rPr lang="zh-TW" altLang="en-US" smtClean="0"/>
              <a:pPr/>
              <a:t>2014/1/4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7F08E1B8-A8B1-4A2A-8FD5-E90C33CFADBC}" type="slidenum">
              <a:rPr lang="zh-TW" altLang="en-US" smtClean="0"/>
              <a:pPr/>
              <a:t>‹#›</a:t>
            </a:fld>
            <a:endParaRPr lang="zh-TW" altLang="en-US"/>
          </a:p>
        </p:txBody>
      </p:sp>
      <p:sp>
        <p:nvSpPr>
          <p:cNvPr id="3" name="文字版面配置區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2362200" y="1752600"/>
            <a:ext cx="64008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6248400" y="6248400"/>
            <a:ext cx="2667000" cy="365125"/>
          </a:xfrm>
        </p:spPr>
        <p:txBody>
          <a:bodyPr rtlCol="0"/>
          <a:lstStyle/>
          <a:p>
            <a:fld id="{7EABC59B-3F8F-479E-A61E-5C7A4F886A77}" type="datetimeFigureOut">
              <a:rPr lang="zh-TW" altLang="en-US" smtClean="0"/>
              <a:pPr/>
              <a:t>2014/1/4</a:t>
            </a:fld>
            <a:endParaRPr lang="zh-TW" altLang="en-US"/>
          </a:p>
        </p:txBody>
      </p:sp>
      <p:sp>
        <p:nvSpPr>
          <p:cNvPr id="13" name="投影片編號版面配置區 12"/>
          <p:cNvSpPr>
            <a:spLocks noGrp="1"/>
          </p:cNvSpPr>
          <p:nvPr>
            <p:ph type="sldNum" sz="quarter" idx="11"/>
          </p:nvPr>
        </p:nvSpPr>
        <p:spPr>
          <a:xfrm>
            <a:off x="0" y="4667249"/>
            <a:ext cx="1447800" cy="663578"/>
          </a:xfrm>
        </p:spPr>
        <p:txBody>
          <a:bodyPr rtlCol="0"/>
          <a:lstStyle>
            <a:lvl1pPr>
              <a:defRPr sz="2800"/>
            </a:lvl1pPr>
          </a:lstStyle>
          <a:p>
            <a:fld id="{7F08E1B8-A8B1-4A2A-8FD5-E90C33CFADBC}" type="slidenum">
              <a:rPr lang="zh-TW" altLang="en-US" smtClean="0"/>
              <a:pPr/>
              <a:t>‹#›</a:t>
            </a:fld>
            <a:endParaRPr lang="zh-TW" altLang="en-US"/>
          </a:p>
        </p:txBody>
      </p:sp>
      <p:sp>
        <p:nvSpPr>
          <p:cNvPr id="14" name="頁尾版面配置區 13"/>
          <p:cNvSpPr>
            <a:spLocks noGrp="1"/>
          </p:cNvSpPr>
          <p:nvPr>
            <p:ph type="ftr" sz="quarter" idx="12"/>
          </p:nvPr>
        </p:nvSpPr>
        <p:spPr>
          <a:xfrm>
            <a:off x="1600200" y="6248206"/>
            <a:ext cx="4572000" cy="365125"/>
          </a:xfrm>
        </p:spPr>
        <p:txBody>
          <a:bodyPr rtlCol="0"/>
          <a:lstStyle/>
          <a:p>
            <a:endParaRPr lang="zh-TW" altLang="en-US"/>
          </a:p>
        </p:txBody>
      </p:sp>
      <p:sp>
        <p:nvSpPr>
          <p:cNvPr id="3" name="圖片版面配置區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609600" y="228600"/>
            <a:ext cx="81534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7EABC59B-3F8F-479E-A61E-5C7A4F886A77}" type="datetimeFigureOut">
              <a:rPr lang="zh-TW" altLang="en-US" smtClean="0"/>
              <a:pPr/>
              <a:t>2014/1/4</a:t>
            </a:fld>
            <a:endParaRPr lang="zh-TW" altLang="en-US"/>
          </a:p>
        </p:txBody>
      </p:sp>
      <p:sp>
        <p:nvSpPr>
          <p:cNvPr id="3" name="頁尾版面配置區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TW"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F08E1B8-A8B1-4A2A-8FD5-E90C33CFADB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4.png"/><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5.bin"/></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15.xml"/><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 Id="rId9" Type="http://schemas.openxmlformats.org/officeDocument/2006/relationships/oleObject" Target="../embeddings/oleObject11.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12.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3.png"/><Relationship Id="rId5" Type="http://schemas.openxmlformats.org/officeDocument/2006/relationships/oleObject" Target="../embeddings/oleObject14.bin"/><Relationship Id="rId4" Type="http://schemas.openxmlformats.org/officeDocument/2006/relationships/oleObject" Target="../embeddings/oleObject13.bin"/></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Microsoft_Office_Excel_97-2003____1.xls"/></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484785"/>
            <a:ext cx="7772400" cy="2115666"/>
          </a:xfrm>
        </p:spPr>
        <p:txBody>
          <a:bodyPr>
            <a:normAutofit/>
          </a:bodyPr>
          <a:lstStyle/>
          <a:p>
            <a:r>
              <a:rPr lang="zh-TW" altLang="zh-TW" sz="3600" b="1" dirty="0" smtClean="0"/>
              <a:t>使用</a:t>
            </a:r>
            <a:r>
              <a:rPr lang="en-US" altLang="zh-TW" sz="3600" b="1" dirty="0" smtClean="0"/>
              <a:t> CUDA </a:t>
            </a:r>
            <a:r>
              <a:rPr lang="zh-TW" altLang="zh-TW" sz="3600" b="1" dirty="0" smtClean="0"/>
              <a:t>平行計算機制運用到高頻套利交易</a:t>
            </a:r>
            <a:r>
              <a:rPr lang="en-US" altLang="zh-TW" sz="3600" b="1" dirty="0" smtClean="0"/>
              <a:t>--</a:t>
            </a:r>
            <a:r>
              <a:rPr lang="zh-TW" altLang="zh-TW" sz="3600" b="1" dirty="0" smtClean="0"/>
              <a:t>以台指期權市場為例</a:t>
            </a:r>
            <a:endParaRPr lang="zh-TW" altLang="en-US" sz="3600" dirty="0"/>
          </a:p>
        </p:txBody>
      </p:sp>
      <p:sp>
        <p:nvSpPr>
          <p:cNvPr id="3" name="副標題 2"/>
          <p:cNvSpPr>
            <a:spLocks noGrp="1"/>
          </p:cNvSpPr>
          <p:nvPr>
            <p:ph type="subTitle" idx="1"/>
          </p:nvPr>
        </p:nvSpPr>
        <p:spPr/>
        <p:txBody>
          <a:bodyPr/>
          <a:lstStyle/>
          <a:p>
            <a:endParaRPr lang="zh-TW" altLang="en-US" dirty="0"/>
          </a:p>
        </p:txBody>
      </p:sp>
      <p:sp>
        <p:nvSpPr>
          <p:cNvPr id="4" name="文字方塊 3"/>
          <p:cNvSpPr txBox="1"/>
          <p:nvPr/>
        </p:nvSpPr>
        <p:spPr>
          <a:xfrm>
            <a:off x="2987824" y="4653136"/>
            <a:ext cx="7416824" cy="892552"/>
          </a:xfrm>
          <a:prstGeom prst="rect">
            <a:avLst/>
          </a:prstGeom>
          <a:noFill/>
        </p:spPr>
        <p:txBody>
          <a:bodyPr wrap="square" rtlCol="0">
            <a:spAutoFit/>
          </a:bodyPr>
          <a:lstStyle/>
          <a:p>
            <a:r>
              <a:rPr lang="zh-TW" altLang="en-US" sz="2800" dirty="0" smtClean="0"/>
              <a:t>指導教授：戴天時 教授</a:t>
            </a:r>
            <a:endParaRPr lang="en-US" altLang="zh-TW" sz="2800" dirty="0" smtClean="0"/>
          </a:p>
          <a:p>
            <a:r>
              <a:rPr lang="zh-TW" altLang="en-US" sz="2400" dirty="0" smtClean="0"/>
              <a:t>學生：徐宇薇 林俞君 潘長華 吳現任</a:t>
            </a:r>
            <a:endParaRPr lang="zh-TW" alt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28625" y="285750"/>
            <a:ext cx="8229600" cy="1143000"/>
          </a:xfrm>
        </p:spPr>
        <p:txBody>
          <a:bodyPr/>
          <a:lstStyle/>
          <a:p>
            <a:pPr eaLnBrk="1" hangingPunct="1"/>
            <a:r>
              <a:rPr lang="en-US" altLang="zh-TW" dirty="0" smtClean="0"/>
              <a:t>CPU </a:t>
            </a:r>
            <a:r>
              <a:rPr lang="zh-TW" altLang="en-US" smtClean="0"/>
              <a:t>硬體架構</a:t>
            </a:r>
          </a:p>
        </p:txBody>
      </p:sp>
      <p:sp>
        <p:nvSpPr>
          <p:cNvPr id="36869" name="Rectangle 5"/>
          <p:cNvSpPr>
            <a:spLocks noGrp="1" noChangeArrowheads="1"/>
          </p:cNvSpPr>
          <p:nvPr>
            <p:ph type="body" sz="half" idx="2"/>
          </p:nvPr>
        </p:nvSpPr>
        <p:spPr>
          <a:xfrm>
            <a:off x="7124700" y="1557338"/>
            <a:ext cx="4038600" cy="4525962"/>
          </a:xfrm>
        </p:spPr>
        <p:txBody>
          <a:bodyPr>
            <a:normAutofit lnSpcReduction="10000"/>
          </a:bodyPr>
          <a:lstStyle/>
          <a:p>
            <a:pPr eaLnBrk="1" hangingPunct="1">
              <a:lnSpc>
                <a:spcPct val="80000"/>
              </a:lnSpc>
            </a:pPr>
            <a:r>
              <a:rPr lang="en-US" altLang="zh-TW" sz="2400" dirty="0" smtClean="0"/>
              <a:t>Task 0</a:t>
            </a:r>
          </a:p>
          <a:p>
            <a:pPr eaLnBrk="1" hangingPunct="1">
              <a:lnSpc>
                <a:spcPct val="80000"/>
              </a:lnSpc>
            </a:pPr>
            <a:r>
              <a:rPr lang="en-US" altLang="zh-TW" sz="2400" dirty="0" smtClean="0"/>
              <a:t>Task 1</a:t>
            </a:r>
          </a:p>
          <a:p>
            <a:pPr eaLnBrk="1" hangingPunct="1">
              <a:lnSpc>
                <a:spcPct val="80000"/>
              </a:lnSpc>
            </a:pPr>
            <a:r>
              <a:rPr lang="en-US" altLang="zh-TW" sz="2400" dirty="0" smtClean="0"/>
              <a:t>Task 2</a:t>
            </a:r>
          </a:p>
          <a:p>
            <a:pPr eaLnBrk="1" hangingPunct="1">
              <a:lnSpc>
                <a:spcPct val="80000"/>
              </a:lnSpc>
            </a:pPr>
            <a:r>
              <a:rPr lang="en-US" altLang="zh-TW" sz="2400" dirty="0" smtClean="0"/>
              <a:t>Task 3</a:t>
            </a:r>
          </a:p>
          <a:p>
            <a:pPr eaLnBrk="1" hangingPunct="1">
              <a:lnSpc>
                <a:spcPct val="80000"/>
              </a:lnSpc>
            </a:pPr>
            <a:r>
              <a:rPr lang="en-US" altLang="zh-TW" sz="2400" dirty="0" smtClean="0"/>
              <a:t>Task 4</a:t>
            </a:r>
          </a:p>
          <a:p>
            <a:pPr eaLnBrk="1" hangingPunct="1">
              <a:lnSpc>
                <a:spcPct val="80000"/>
              </a:lnSpc>
            </a:pPr>
            <a:r>
              <a:rPr lang="en-US" altLang="zh-TW" sz="2400" dirty="0" smtClean="0"/>
              <a:t>Task 5</a:t>
            </a:r>
          </a:p>
          <a:p>
            <a:pPr eaLnBrk="1" hangingPunct="1">
              <a:lnSpc>
                <a:spcPct val="80000"/>
              </a:lnSpc>
            </a:pPr>
            <a:r>
              <a:rPr lang="en-US" altLang="zh-TW" sz="2400" dirty="0" smtClean="0"/>
              <a:t>Task 6</a:t>
            </a:r>
          </a:p>
          <a:p>
            <a:pPr eaLnBrk="1" hangingPunct="1">
              <a:lnSpc>
                <a:spcPct val="80000"/>
              </a:lnSpc>
            </a:pPr>
            <a:r>
              <a:rPr lang="en-US" altLang="zh-TW" sz="2400" dirty="0" smtClean="0"/>
              <a:t>Task 7</a:t>
            </a:r>
          </a:p>
          <a:p>
            <a:pPr eaLnBrk="1" hangingPunct="1">
              <a:lnSpc>
                <a:spcPct val="80000"/>
              </a:lnSpc>
            </a:pPr>
            <a:r>
              <a:rPr lang="en-US" altLang="zh-TW" sz="2400" dirty="0" smtClean="0"/>
              <a:t>Task 8</a:t>
            </a:r>
          </a:p>
          <a:p>
            <a:pPr eaLnBrk="1" hangingPunct="1">
              <a:lnSpc>
                <a:spcPct val="80000"/>
              </a:lnSpc>
            </a:pPr>
            <a:r>
              <a:rPr lang="en-US" altLang="zh-TW" sz="2400" dirty="0" smtClean="0"/>
              <a:t>Task 9</a:t>
            </a:r>
          </a:p>
          <a:p>
            <a:pPr eaLnBrk="1" hangingPunct="1">
              <a:lnSpc>
                <a:spcPct val="80000"/>
              </a:lnSpc>
            </a:pPr>
            <a:r>
              <a:rPr lang="en-US" altLang="zh-TW" sz="2400" dirty="0" smtClean="0"/>
              <a:t>Task 10</a:t>
            </a:r>
          </a:p>
          <a:p>
            <a:pPr eaLnBrk="1" hangingPunct="1">
              <a:lnSpc>
                <a:spcPct val="80000"/>
              </a:lnSpc>
            </a:pPr>
            <a:r>
              <a:rPr lang="en-US" altLang="zh-TW" sz="2400" dirty="0" smtClean="0"/>
              <a:t>Task 11</a:t>
            </a:r>
          </a:p>
        </p:txBody>
      </p:sp>
      <p:sp>
        <p:nvSpPr>
          <p:cNvPr id="20484" name="Rectangle 6"/>
          <p:cNvSpPr>
            <a:spLocks noChangeArrowheads="1"/>
          </p:cNvSpPr>
          <p:nvPr/>
        </p:nvSpPr>
        <p:spPr bwMode="auto">
          <a:xfrm>
            <a:off x="684213" y="1916113"/>
            <a:ext cx="3167062" cy="1657350"/>
          </a:xfrm>
          <a:prstGeom prst="rect">
            <a:avLst/>
          </a:prstGeom>
          <a:noFill/>
          <a:ln w="28575">
            <a:solidFill>
              <a:schemeClr val="tx1"/>
            </a:solidFill>
            <a:miter lim="800000"/>
            <a:headEnd/>
            <a:tailEnd/>
          </a:ln>
        </p:spPr>
        <p:txBody>
          <a:bodyPr wrap="none" anchor="ctr"/>
          <a:lstStyle/>
          <a:p>
            <a:endParaRPr lang="zh-TW" altLang="en-US"/>
          </a:p>
        </p:txBody>
      </p:sp>
      <p:sp>
        <p:nvSpPr>
          <p:cNvPr id="20485" name="Text Box 7"/>
          <p:cNvSpPr txBox="1">
            <a:spLocks noChangeArrowheads="1"/>
          </p:cNvSpPr>
          <p:nvPr/>
        </p:nvSpPr>
        <p:spPr bwMode="auto">
          <a:xfrm>
            <a:off x="1906588" y="1484313"/>
            <a:ext cx="720725" cy="366712"/>
          </a:xfrm>
          <a:prstGeom prst="rect">
            <a:avLst/>
          </a:prstGeom>
          <a:noFill/>
          <a:ln w="9525">
            <a:noFill/>
            <a:miter lim="800000"/>
            <a:headEnd/>
            <a:tailEnd/>
          </a:ln>
        </p:spPr>
        <p:txBody>
          <a:bodyPr>
            <a:spAutoFit/>
          </a:bodyPr>
          <a:lstStyle/>
          <a:p>
            <a:pPr algn="l">
              <a:spcBef>
                <a:spcPct val="50000"/>
              </a:spcBef>
            </a:pPr>
            <a:r>
              <a:rPr lang="en-US" altLang="zh-TW" b="1" dirty="0">
                <a:latin typeface="Times New Roman" pitchFamily="18" charset="0"/>
                <a:ea typeface="標楷體" pitchFamily="65" charset="-120"/>
              </a:rPr>
              <a:t>CPU</a:t>
            </a:r>
          </a:p>
        </p:txBody>
      </p:sp>
      <p:sp>
        <p:nvSpPr>
          <p:cNvPr id="20486" name="Text Box 9"/>
          <p:cNvSpPr txBox="1">
            <a:spLocks noChangeArrowheads="1"/>
          </p:cNvSpPr>
          <p:nvPr/>
        </p:nvSpPr>
        <p:spPr bwMode="auto">
          <a:xfrm>
            <a:off x="898525" y="2111375"/>
            <a:ext cx="1296988" cy="669925"/>
          </a:xfrm>
          <a:prstGeom prst="rect">
            <a:avLst/>
          </a:prstGeom>
          <a:solidFill>
            <a:srgbClr val="FFFF00"/>
          </a:solidFill>
          <a:ln w="28575">
            <a:solidFill>
              <a:schemeClr val="tx1"/>
            </a:solidFill>
            <a:miter lim="800000"/>
            <a:headEnd/>
            <a:tailEnd/>
          </a:ln>
        </p:spPr>
        <p:txBody>
          <a:bodyPr>
            <a:spAutoFit/>
          </a:bodyPr>
          <a:lstStyle/>
          <a:p>
            <a:pPr>
              <a:spcBef>
                <a:spcPct val="50000"/>
              </a:spcBef>
            </a:pPr>
            <a:r>
              <a:rPr lang="en-US" altLang="zh-TW" dirty="0"/>
              <a:t>Control Unit</a:t>
            </a:r>
          </a:p>
        </p:txBody>
      </p:sp>
      <p:sp>
        <p:nvSpPr>
          <p:cNvPr id="20487" name="Text Box 10"/>
          <p:cNvSpPr txBox="1">
            <a:spLocks noChangeArrowheads="1"/>
          </p:cNvSpPr>
          <p:nvPr/>
        </p:nvSpPr>
        <p:spPr bwMode="auto">
          <a:xfrm>
            <a:off x="2266950" y="2097088"/>
            <a:ext cx="720725" cy="333375"/>
          </a:xfrm>
          <a:prstGeom prst="rect">
            <a:avLst/>
          </a:prstGeom>
          <a:solidFill>
            <a:schemeClr val="hlink"/>
          </a:solidFill>
          <a:ln w="28575">
            <a:solidFill>
              <a:schemeClr val="tx1"/>
            </a:solidFill>
            <a:miter lim="800000"/>
            <a:headEnd/>
            <a:tailEnd/>
          </a:ln>
        </p:spPr>
        <p:txBody>
          <a:bodyPr>
            <a:spAutoFit/>
          </a:bodyPr>
          <a:lstStyle/>
          <a:p>
            <a:pPr>
              <a:spcBef>
                <a:spcPct val="50000"/>
              </a:spcBef>
            </a:pPr>
            <a:r>
              <a:rPr lang="en-US" altLang="zh-TW" sz="1400" b="1" dirty="0"/>
              <a:t>ALU</a:t>
            </a:r>
          </a:p>
        </p:txBody>
      </p:sp>
      <p:sp>
        <p:nvSpPr>
          <p:cNvPr id="20488" name="Text Box 12"/>
          <p:cNvSpPr txBox="1">
            <a:spLocks noChangeArrowheads="1"/>
          </p:cNvSpPr>
          <p:nvPr/>
        </p:nvSpPr>
        <p:spPr bwMode="auto">
          <a:xfrm>
            <a:off x="2268538" y="2519363"/>
            <a:ext cx="720725" cy="333375"/>
          </a:xfrm>
          <a:prstGeom prst="rect">
            <a:avLst/>
          </a:prstGeom>
          <a:solidFill>
            <a:schemeClr val="hlink"/>
          </a:solidFill>
          <a:ln w="28575">
            <a:solidFill>
              <a:schemeClr val="tx1"/>
            </a:solidFill>
            <a:miter lim="800000"/>
            <a:headEnd/>
            <a:tailEnd/>
          </a:ln>
        </p:spPr>
        <p:txBody>
          <a:bodyPr>
            <a:spAutoFit/>
          </a:bodyPr>
          <a:lstStyle/>
          <a:p>
            <a:pPr>
              <a:spcBef>
                <a:spcPct val="50000"/>
              </a:spcBef>
            </a:pPr>
            <a:r>
              <a:rPr lang="en-US" altLang="zh-TW" sz="1400" b="1" dirty="0"/>
              <a:t>ALU</a:t>
            </a:r>
          </a:p>
        </p:txBody>
      </p:sp>
      <p:sp>
        <p:nvSpPr>
          <p:cNvPr id="20489" name="Text Box 13"/>
          <p:cNvSpPr txBox="1">
            <a:spLocks noChangeArrowheads="1"/>
          </p:cNvSpPr>
          <p:nvPr/>
        </p:nvSpPr>
        <p:spPr bwMode="auto">
          <a:xfrm>
            <a:off x="3059113" y="2087563"/>
            <a:ext cx="720725" cy="333375"/>
          </a:xfrm>
          <a:prstGeom prst="rect">
            <a:avLst/>
          </a:prstGeom>
          <a:solidFill>
            <a:schemeClr val="hlink"/>
          </a:solidFill>
          <a:ln w="28575">
            <a:solidFill>
              <a:schemeClr val="tx1"/>
            </a:solidFill>
            <a:miter lim="800000"/>
            <a:headEnd/>
            <a:tailEnd/>
          </a:ln>
        </p:spPr>
        <p:txBody>
          <a:bodyPr>
            <a:spAutoFit/>
          </a:bodyPr>
          <a:lstStyle/>
          <a:p>
            <a:pPr>
              <a:spcBef>
                <a:spcPct val="50000"/>
              </a:spcBef>
            </a:pPr>
            <a:r>
              <a:rPr lang="en-US" altLang="zh-TW" sz="1400" b="1" dirty="0"/>
              <a:t>ALU</a:t>
            </a:r>
          </a:p>
        </p:txBody>
      </p:sp>
      <p:sp>
        <p:nvSpPr>
          <p:cNvPr id="20490" name="Text Box 14"/>
          <p:cNvSpPr txBox="1">
            <a:spLocks noChangeArrowheads="1"/>
          </p:cNvSpPr>
          <p:nvPr/>
        </p:nvSpPr>
        <p:spPr bwMode="auto">
          <a:xfrm>
            <a:off x="3059113" y="2519363"/>
            <a:ext cx="720725" cy="333375"/>
          </a:xfrm>
          <a:prstGeom prst="rect">
            <a:avLst/>
          </a:prstGeom>
          <a:solidFill>
            <a:schemeClr val="hlink"/>
          </a:solidFill>
          <a:ln w="28575">
            <a:solidFill>
              <a:schemeClr val="tx1"/>
            </a:solidFill>
            <a:miter lim="800000"/>
            <a:headEnd/>
            <a:tailEnd/>
          </a:ln>
        </p:spPr>
        <p:txBody>
          <a:bodyPr>
            <a:spAutoFit/>
          </a:bodyPr>
          <a:lstStyle/>
          <a:p>
            <a:pPr>
              <a:spcBef>
                <a:spcPct val="50000"/>
              </a:spcBef>
            </a:pPr>
            <a:r>
              <a:rPr lang="en-US" altLang="zh-TW" sz="1400" b="1" dirty="0"/>
              <a:t>ALU</a:t>
            </a:r>
          </a:p>
        </p:txBody>
      </p:sp>
      <p:sp>
        <p:nvSpPr>
          <p:cNvPr id="20491" name="Text Box 15"/>
          <p:cNvSpPr txBox="1">
            <a:spLocks noChangeArrowheads="1"/>
          </p:cNvSpPr>
          <p:nvPr/>
        </p:nvSpPr>
        <p:spPr bwMode="auto">
          <a:xfrm>
            <a:off x="900113" y="3068638"/>
            <a:ext cx="2808287" cy="395287"/>
          </a:xfrm>
          <a:prstGeom prst="rect">
            <a:avLst/>
          </a:prstGeom>
          <a:solidFill>
            <a:srgbClr val="FF6600"/>
          </a:solidFill>
          <a:ln w="28575">
            <a:solidFill>
              <a:schemeClr val="tx1"/>
            </a:solidFill>
            <a:miter lim="800000"/>
            <a:headEnd/>
            <a:tailEnd/>
          </a:ln>
        </p:spPr>
        <p:txBody>
          <a:bodyPr>
            <a:spAutoFit/>
          </a:bodyPr>
          <a:lstStyle/>
          <a:p>
            <a:pPr>
              <a:spcBef>
                <a:spcPct val="50000"/>
              </a:spcBef>
            </a:pPr>
            <a:r>
              <a:rPr lang="en-US" altLang="zh-TW" dirty="0"/>
              <a:t>Cache</a:t>
            </a:r>
          </a:p>
        </p:txBody>
      </p:sp>
      <p:sp>
        <p:nvSpPr>
          <p:cNvPr id="20492" name="Rectangle 16"/>
          <p:cNvSpPr>
            <a:spLocks noChangeArrowheads="1"/>
          </p:cNvSpPr>
          <p:nvPr/>
        </p:nvSpPr>
        <p:spPr bwMode="auto">
          <a:xfrm>
            <a:off x="684213" y="3789363"/>
            <a:ext cx="3167062" cy="576262"/>
          </a:xfrm>
          <a:prstGeom prst="rect">
            <a:avLst/>
          </a:prstGeom>
          <a:solidFill>
            <a:srgbClr val="FF0000"/>
          </a:solidFill>
          <a:ln w="28575">
            <a:solidFill>
              <a:schemeClr val="tx1"/>
            </a:solidFill>
            <a:miter lim="800000"/>
            <a:headEnd/>
            <a:tailEnd/>
          </a:ln>
        </p:spPr>
        <p:txBody>
          <a:bodyPr wrap="none" anchor="ctr"/>
          <a:lstStyle/>
          <a:p>
            <a:r>
              <a:rPr lang="en-US" altLang="zh-TW" dirty="0"/>
              <a:t>DRAM</a:t>
            </a:r>
          </a:p>
        </p:txBody>
      </p:sp>
      <p:sp>
        <p:nvSpPr>
          <p:cNvPr id="36882" name="Line 18"/>
          <p:cNvSpPr>
            <a:spLocks noChangeShapeType="1"/>
          </p:cNvSpPr>
          <p:nvPr/>
        </p:nvSpPr>
        <p:spPr bwMode="auto">
          <a:xfrm flipV="1">
            <a:off x="2843213" y="1773238"/>
            <a:ext cx="4176712" cy="503237"/>
          </a:xfrm>
          <a:prstGeom prst="line">
            <a:avLst/>
          </a:prstGeom>
          <a:noFill/>
          <a:ln w="28575">
            <a:solidFill>
              <a:schemeClr val="tx1"/>
            </a:solidFill>
            <a:round/>
            <a:headEnd/>
            <a:tailEnd type="triangle" w="med" len="med"/>
          </a:ln>
        </p:spPr>
        <p:txBody>
          <a:bodyPr/>
          <a:lstStyle/>
          <a:p>
            <a:endParaRPr lang="zh-TW" altLang="en-US"/>
          </a:p>
        </p:txBody>
      </p:sp>
      <p:sp>
        <p:nvSpPr>
          <p:cNvPr id="36883" name="Line 19"/>
          <p:cNvSpPr>
            <a:spLocks noChangeShapeType="1"/>
          </p:cNvSpPr>
          <p:nvPr/>
        </p:nvSpPr>
        <p:spPr bwMode="auto">
          <a:xfrm flipV="1">
            <a:off x="3635375" y="2133600"/>
            <a:ext cx="3313113" cy="142875"/>
          </a:xfrm>
          <a:prstGeom prst="line">
            <a:avLst/>
          </a:prstGeom>
          <a:noFill/>
          <a:ln w="28575">
            <a:solidFill>
              <a:schemeClr val="tx1"/>
            </a:solidFill>
            <a:round/>
            <a:headEnd/>
            <a:tailEnd type="triangle" w="med" len="med"/>
          </a:ln>
        </p:spPr>
        <p:txBody>
          <a:bodyPr/>
          <a:lstStyle/>
          <a:p>
            <a:endParaRPr lang="zh-TW" altLang="en-US"/>
          </a:p>
        </p:txBody>
      </p:sp>
      <p:sp>
        <p:nvSpPr>
          <p:cNvPr id="36884" name="Line 20"/>
          <p:cNvSpPr>
            <a:spLocks noChangeShapeType="1"/>
          </p:cNvSpPr>
          <p:nvPr/>
        </p:nvSpPr>
        <p:spPr bwMode="auto">
          <a:xfrm flipV="1">
            <a:off x="2916238" y="2492375"/>
            <a:ext cx="4032250" cy="215900"/>
          </a:xfrm>
          <a:prstGeom prst="line">
            <a:avLst/>
          </a:prstGeom>
          <a:noFill/>
          <a:ln w="28575">
            <a:solidFill>
              <a:schemeClr val="tx1"/>
            </a:solidFill>
            <a:round/>
            <a:headEnd/>
            <a:tailEnd type="triangle" w="med" len="med"/>
          </a:ln>
        </p:spPr>
        <p:txBody>
          <a:bodyPr/>
          <a:lstStyle/>
          <a:p>
            <a:endParaRPr lang="zh-TW" altLang="en-US"/>
          </a:p>
        </p:txBody>
      </p:sp>
      <p:sp>
        <p:nvSpPr>
          <p:cNvPr id="36885" name="Line 21"/>
          <p:cNvSpPr>
            <a:spLocks noChangeShapeType="1"/>
          </p:cNvSpPr>
          <p:nvPr/>
        </p:nvSpPr>
        <p:spPr bwMode="auto">
          <a:xfrm>
            <a:off x="3708400" y="2708275"/>
            <a:ext cx="3240088" cy="144463"/>
          </a:xfrm>
          <a:prstGeom prst="line">
            <a:avLst/>
          </a:prstGeom>
          <a:noFill/>
          <a:ln w="28575">
            <a:solidFill>
              <a:schemeClr val="tx1"/>
            </a:solidFill>
            <a:round/>
            <a:headEnd/>
            <a:tailEnd type="triangle" w="med" len="med"/>
          </a:ln>
        </p:spPr>
        <p:txBody>
          <a:bodyPr/>
          <a:lstStyle/>
          <a:p>
            <a:endParaRPr lang="zh-TW" altLang="en-US"/>
          </a:p>
        </p:txBody>
      </p:sp>
      <p:sp>
        <p:nvSpPr>
          <p:cNvPr id="36886" name="Line 22"/>
          <p:cNvSpPr>
            <a:spLocks noChangeShapeType="1"/>
          </p:cNvSpPr>
          <p:nvPr/>
        </p:nvSpPr>
        <p:spPr bwMode="auto">
          <a:xfrm>
            <a:off x="2843213" y="2276475"/>
            <a:ext cx="4176712" cy="936625"/>
          </a:xfrm>
          <a:prstGeom prst="line">
            <a:avLst/>
          </a:prstGeom>
          <a:noFill/>
          <a:ln w="28575">
            <a:solidFill>
              <a:schemeClr val="tx1"/>
            </a:solidFill>
            <a:round/>
            <a:headEnd/>
            <a:tailEnd type="triangle" w="med" len="med"/>
          </a:ln>
        </p:spPr>
        <p:txBody>
          <a:bodyPr/>
          <a:lstStyle/>
          <a:p>
            <a:endParaRPr lang="zh-TW" altLang="en-US"/>
          </a:p>
        </p:txBody>
      </p:sp>
      <p:sp>
        <p:nvSpPr>
          <p:cNvPr id="36887" name="Line 23"/>
          <p:cNvSpPr>
            <a:spLocks noChangeShapeType="1"/>
          </p:cNvSpPr>
          <p:nvPr/>
        </p:nvSpPr>
        <p:spPr bwMode="auto">
          <a:xfrm>
            <a:off x="3635375" y="2276475"/>
            <a:ext cx="3457575" cy="1296988"/>
          </a:xfrm>
          <a:prstGeom prst="line">
            <a:avLst/>
          </a:prstGeom>
          <a:noFill/>
          <a:ln w="28575">
            <a:solidFill>
              <a:schemeClr val="tx1"/>
            </a:solidFill>
            <a:round/>
            <a:headEnd/>
            <a:tailEnd type="triangle" w="med" len="med"/>
          </a:ln>
        </p:spPr>
        <p:txBody>
          <a:bodyPr/>
          <a:lstStyle/>
          <a:p>
            <a:endParaRPr lang="zh-TW" altLang="en-US"/>
          </a:p>
        </p:txBody>
      </p:sp>
      <p:sp>
        <p:nvSpPr>
          <p:cNvPr id="36888" name="Line 24"/>
          <p:cNvSpPr>
            <a:spLocks noChangeShapeType="1"/>
          </p:cNvSpPr>
          <p:nvPr/>
        </p:nvSpPr>
        <p:spPr bwMode="auto">
          <a:xfrm>
            <a:off x="2916238" y="2708275"/>
            <a:ext cx="4176712" cy="1225550"/>
          </a:xfrm>
          <a:prstGeom prst="line">
            <a:avLst/>
          </a:prstGeom>
          <a:noFill/>
          <a:ln w="28575">
            <a:solidFill>
              <a:schemeClr val="tx1"/>
            </a:solidFill>
            <a:round/>
            <a:headEnd/>
            <a:tailEnd type="triangle" w="med" len="med"/>
          </a:ln>
        </p:spPr>
        <p:txBody>
          <a:bodyPr/>
          <a:lstStyle/>
          <a:p>
            <a:endParaRPr lang="zh-TW" altLang="en-US"/>
          </a:p>
        </p:txBody>
      </p:sp>
      <p:sp>
        <p:nvSpPr>
          <p:cNvPr id="36889" name="Line 25"/>
          <p:cNvSpPr>
            <a:spLocks noChangeShapeType="1"/>
          </p:cNvSpPr>
          <p:nvPr/>
        </p:nvSpPr>
        <p:spPr bwMode="auto">
          <a:xfrm>
            <a:off x="3708400" y="2708275"/>
            <a:ext cx="3311525" cy="1512888"/>
          </a:xfrm>
          <a:prstGeom prst="line">
            <a:avLst/>
          </a:prstGeom>
          <a:noFill/>
          <a:ln w="28575">
            <a:solidFill>
              <a:schemeClr val="tx1"/>
            </a:solidFill>
            <a:round/>
            <a:headEnd/>
            <a:tailEnd type="triangle" w="med" len="med"/>
          </a:ln>
        </p:spPr>
        <p:txBody>
          <a:bodyPr/>
          <a:lstStyle/>
          <a:p>
            <a:endParaRPr lang="zh-TW" altLang="en-US"/>
          </a:p>
        </p:txBody>
      </p:sp>
      <p:sp>
        <p:nvSpPr>
          <p:cNvPr id="36890" name="Line 26"/>
          <p:cNvSpPr>
            <a:spLocks noChangeShapeType="1"/>
          </p:cNvSpPr>
          <p:nvPr/>
        </p:nvSpPr>
        <p:spPr bwMode="auto">
          <a:xfrm>
            <a:off x="2843213" y="2349500"/>
            <a:ext cx="4249737" cy="2303463"/>
          </a:xfrm>
          <a:prstGeom prst="line">
            <a:avLst/>
          </a:prstGeom>
          <a:noFill/>
          <a:ln w="28575">
            <a:solidFill>
              <a:schemeClr val="tx1"/>
            </a:solidFill>
            <a:round/>
            <a:headEnd/>
            <a:tailEnd type="triangle" w="med" len="med"/>
          </a:ln>
        </p:spPr>
        <p:txBody>
          <a:bodyPr/>
          <a:lstStyle/>
          <a:p>
            <a:endParaRPr lang="zh-TW" altLang="en-US"/>
          </a:p>
        </p:txBody>
      </p:sp>
      <p:sp>
        <p:nvSpPr>
          <p:cNvPr id="36891" name="Line 27"/>
          <p:cNvSpPr>
            <a:spLocks noChangeShapeType="1"/>
          </p:cNvSpPr>
          <p:nvPr/>
        </p:nvSpPr>
        <p:spPr bwMode="auto">
          <a:xfrm>
            <a:off x="3635375" y="2276475"/>
            <a:ext cx="3457575" cy="2736850"/>
          </a:xfrm>
          <a:prstGeom prst="line">
            <a:avLst/>
          </a:prstGeom>
          <a:noFill/>
          <a:ln w="28575">
            <a:solidFill>
              <a:schemeClr val="tx1"/>
            </a:solidFill>
            <a:round/>
            <a:headEnd/>
            <a:tailEnd type="triangle" w="med" len="med"/>
          </a:ln>
        </p:spPr>
        <p:txBody>
          <a:bodyPr/>
          <a:lstStyle/>
          <a:p>
            <a:endParaRPr lang="zh-TW" altLang="en-US"/>
          </a:p>
        </p:txBody>
      </p:sp>
      <p:sp>
        <p:nvSpPr>
          <p:cNvPr id="36892" name="Line 28"/>
          <p:cNvSpPr>
            <a:spLocks noChangeShapeType="1"/>
          </p:cNvSpPr>
          <p:nvPr/>
        </p:nvSpPr>
        <p:spPr bwMode="auto">
          <a:xfrm>
            <a:off x="2916238" y="2708275"/>
            <a:ext cx="4176712" cy="2665413"/>
          </a:xfrm>
          <a:prstGeom prst="line">
            <a:avLst/>
          </a:prstGeom>
          <a:noFill/>
          <a:ln w="28575">
            <a:solidFill>
              <a:schemeClr val="tx1"/>
            </a:solidFill>
            <a:round/>
            <a:headEnd/>
            <a:tailEnd type="triangle" w="med" len="med"/>
          </a:ln>
        </p:spPr>
        <p:txBody>
          <a:bodyPr/>
          <a:lstStyle/>
          <a:p>
            <a:endParaRPr lang="zh-TW" altLang="en-US"/>
          </a:p>
        </p:txBody>
      </p:sp>
      <p:sp>
        <p:nvSpPr>
          <p:cNvPr id="36893" name="Line 29"/>
          <p:cNvSpPr>
            <a:spLocks noChangeShapeType="1"/>
          </p:cNvSpPr>
          <p:nvPr/>
        </p:nvSpPr>
        <p:spPr bwMode="auto">
          <a:xfrm>
            <a:off x="3708400" y="2708275"/>
            <a:ext cx="3384550" cy="3097213"/>
          </a:xfrm>
          <a:prstGeom prst="line">
            <a:avLst/>
          </a:prstGeom>
          <a:noFill/>
          <a:ln w="28575">
            <a:solidFill>
              <a:schemeClr val="tx1"/>
            </a:solidFill>
            <a:round/>
            <a:headEnd/>
            <a:tailEnd type="triangle" w="med" len="med"/>
          </a:ln>
        </p:spPr>
        <p:txBody>
          <a:bodyPr/>
          <a:lstStyle/>
          <a:p>
            <a:endParaRPr lang="zh-TW"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6882"/>
                                        </p:tgtEl>
                                        <p:attrNameLst>
                                          <p:attrName>style.visibility</p:attrName>
                                        </p:attrNameLst>
                                      </p:cBhvr>
                                      <p:to>
                                        <p:strVal val="visible"/>
                                      </p:to>
                                    </p:set>
                                    <p:animEffect transition="in" filter="checkerboard(across)">
                                      <p:cBhvr>
                                        <p:cTn id="7" dur="500"/>
                                        <p:tgtEl>
                                          <p:spTgt spid="3688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6883"/>
                                        </p:tgtEl>
                                        <p:attrNameLst>
                                          <p:attrName>style.visibility</p:attrName>
                                        </p:attrNameLst>
                                      </p:cBhvr>
                                      <p:to>
                                        <p:strVal val="visible"/>
                                      </p:to>
                                    </p:set>
                                    <p:animEffect transition="in" filter="blinds(horizontal)">
                                      <p:cBhvr>
                                        <p:cTn id="10" dur="500"/>
                                        <p:tgtEl>
                                          <p:spTgt spid="3688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6884"/>
                                        </p:tgtEl>
                                        <p:attrNameLst>
                                          <p:attrName>style.visibility</p:attrName>
                                        </p:attrNameLst>
                                      </p:cBhvr>
                                      <p:to>
                                        <p:strVal val="visible"/>
                                      </p:to>
                                    </p:set>
                                    <p:animEffect transition="in" filter="blinds(horizontal)">
                                      <p:cBhvr>
                                        <p:cTn id="13" dur="500"/>
                                        <p:tgtEl>
                                          <p:spTgt spid="36884"/>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6885"/>
                                        </p:tgtEl>
                                        <p:attrNameLst>
                                          <p:attrName>style.visibility</p:attrName>
                                        </p:attrNameLst>
                                      </p:cBhvr>
                                      <p:to>
                                        <p:strVal val="visible"/>
                                      </p:to>
                                    </p:set>
                                    <p:animEffect transition="in" filter="blinds(horizontal)">
                                      <p:cBhvr>
                                        <p:cTn id="16" dur="500"/>
                                        <p:tgtEl>
                                          <p:spTgt spid="36885"/>
                                        </p:tgtEl>
                                      </p:cBhvr>
                                    </p:animEffect>
                                  </p:childTnLst>
                                </p:cTn>
                              </p:par>
                            </p:childTnLst>
                          </p:cTn>
                        </p:par>
                        <p:par>
                          <p:cTn id="17" fill="hold" nodeType="afterGroup">
                            <p:stCondLst>
                              <p:cond delay="500"/>
                            </p:stCondLst>
                            <p:childTnLst>
                              <p:par>
                                <p:cTn id="18" presetID="10" presetClass="exit" presetSubtype="0" fill="hold" nodeType="afterEffect">
                                  <p:stCondLst>
                                    <p:cond delay="0"/>
                                  </p:stCondLst>
                                  <p:childTnLst>
                                    <p:animEffect transition="out" filter="fade">
                                      <p:cBhvr>
                                        <p:cTn id="19" dur="1000"/>
                                        <p:tgtEl>
                                          <p:spTgt spid="36869">
                                            <p:txEl>
                                              <p:pRg st="0" end="0"/>
                                            </p:txEl>
                                          </p:spTgt>
                                        </p:tgtEl>
                                      </p:cBhvr>
                                    </p:animEffect>
                                    <p:set>
                                      <p:cBhvr>
                                        <p:cTn id="20" dur="1" fill="hold">
                                          <p:stCondLst>
                                            <p:cond delay="999"/>
                                          </p:stCondLst>
                                        </p:cTn>
                                        <p:tgtEl>
                                          <p:spTgt spid="36869">
                                            <p:txEl>
                                              <p:pRg st="0" end="0"/>
                                            </p:txEl>
                                          </p:spTgt>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1000"/>
                                        <p:tgtEl>
                                          <p:spTgt spid="36869">
                                            <p:txEl>
                                              <p:pRg st="1" end="1"/>
                                            </p:txEl>
                                          </p:spTgt>
                                        </p:tgtEl>
                                      </p:cBhvr>
                                    </p:animEffect>
                                    <p:set>
                                      <p:cBhvr>
                                        <p:cTn id="23" dur="1" fill="hold">
                                          <p:stCondLst>
                                            <p:cond delay="999"/>
                                          </p:stCondLst>
                                        </p:cTn>
                                        <p:tgtEl>
                                          <p:spTgt spid="36869">
                                            <p:txEl>
                                              <p:pRg st="1" end="1"/>
                                            </p:txEl>
                                          </p:spTgt>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2000"/>
                                        <p:tgtEl>
                                          <p:spTgt spid="36869">
                                            <p:txEl>
                                              <p:pRg st="2" end="2"/>
                                            </p:txEl>
                                          </p:spTgt>
                                        </p:tgtEl>
                                      </p:cBhvr>
                                    </p:animEffect>
                                    <p:set>
                                      <p:cBhvr>
                                        <p:cTn id="26" dur="1" fill="hold">
                                          <p:stCondLst>
                                            <p:cond delay="1999"/>
                                          </p:stCondLst>
                                        </p:cTn>
                                        <p:tgtEl>
                                          <p:spTgt spid="36869">
                                            <p:txEl>
                                              <p:pRg st="2" end="2"/>
                                            </p:txEl>
                                          </p:spTgt>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2000"/>
                                        <p:tgtEl>
                                          <p:spTgt spid="36869">
                                            <p:txEl>
                                              <p:pRg st="3" end="3"/>
                                            </p:txEl>
                                          </p:spTgt>
                                        </p:tgtEl>
                                      </p:cBhvr>
                                    </p:animEffect>
                                    <p:set>
                                      <p:cBhvr>
                                        <p:cTn id="29" dur="1" fill="hold">
                                          <p:stCondLst>
                                            <p:cond delay="1999"/>
                                          </p:stCondLst>
                                        </p:cTn>
                                        <p:tgtEl>
                                          <p:spTgt spid="36869">
                                            <p:txEl>
                                              <p:pRg st="3" end="3"/>
                                            </p:txEl>
                                          </p:spTgt>
                                        </p:tgtEl>
                                        <p:attrNameLst>
                                          <p:attrName>style.visibility</p:attrName>
                                        </p:attrNameLst>
                                      </p:cBhvr>
                                      <p:to>
                                        <p:strVal val="hidden"/>
                                      </p:to>
                                    </p:set>
                                  </p:childTnLst>
                                </p:cTn>
                              </p:par>
                            </p:childTnLst>
                          </p:cTn>
                        </p:par>
                        <p:par>
                          <p:cTn id="30" fill="hold" nodeType="afterGroup">
                            <p:stCondLst>
                              <p:cond delay="2500"/>
                            </p:stCondLst>
                            <p:childTnLst>
                              <p:par>
                                <p:cTn id="31" presetID="1" presetClass="exit" presetSubtype="0" fill="hold" grpId="1" nodeType="afterEffect">
                                  <p:stCondLst>
                                    <p:cond delay="0"/>
                                  </p:stCondLst>
                                  <p:childTnLst>
                                    <p:set>
                                      <p:cBhvr>
                                        <p:cTn id="32" dur="1" fill="hold">
                                          <p:stCondLst>
                                            <p:cond delay="0"/>
                                          </p:stCondLst>
                                        </p:cTn>
                                        <p:tgtEl>
                                          <p:spTgt spid="3688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36883"/>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36884"/>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36885"/>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36886"/>
                                        </p:tgtEl>
                                        <p:attrNameLst>
                                          <p:attrName>style.visibility</p:attrName>
                                        </p:attrNameLst>
                                      </p:cBhvr>
                                      <p:to>
                                        <p:strVal val="visible"/>
                                      </p:to>
                                    </p:set>
                                    <p:animEffect transition="in" filter="blinds(horizontal)">
                                      <p:cBhvr>
                                        <p:cTn id="43" dur="500"/>
                                        <p:tgtEl>
                                          <p:spTgt spid="36886"/>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36887"/>
                                        </p:tgtEl>
                                        <p:attrNameLst>
                                          <p:attrName>style.visibility</p:attrName>
                                        </p:attrNameLst>
                                      </p:cBhvr>
                                      <p:to>
                                        <p:strVal val="visible"/>
                                      </p:to>
                                    </p:set>
                                    <p:animEffect transition="in" filter="blinds(horizontal)">
                                      <p:cBhvr>
                                        <p:cTn id="46" dur="500"/>
                                        <p:tgtEl>
                                          <p:spTgt spid="36887"/>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36888"/>
                                        </p:tgtEl>
                                        <p:attrNameLst>
                                          <p:attrName>style.visibility</p:attrName>
                                        </p:attrNameLst>
                                      </p:cBhvr>
                                      <p:to>
                                        <p:strVal val="visible"/>
                                      </p:to>
                                    </p:set>
                                    <p:animEffect transition="in" filter="blinds(horizontal)">
                                      <p:cBhvr>
                                        <p:cTn id="49" dur="500"/>
                                        <p:tgtEl>
                                          <p:spTgt spid="36888"/>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36889"/>
                                        </p:tgtEl>
                                        <p:attrNameLst>
                                          <p:attrName>style.visibility</p:attrName>
                                        </p:attrNameLst>
                                      </p:cBhvr>
                                      <p:to>
                                        <p:strVal val="visible"/>
                                      </p:to>
                                    </p:set>
                                    <p:animEffect transition="in" filter="blinds(horizontal)">
                                      <p:cBhvr>
                                        <p:cTn id="52" dur="500"/>
                                        <p:tgtEl>
                                          <p:spTgt spid="36889"/>
                                        </p:tgtEl>
                                      </p:cBhvr>
                                    </p:animEffect>
                                  </p:childTnLst>
                                </p:cTn>
                              </p:par>
                            </p:childTnLst>
                          </p:cTn>
                        </p:par>
                        <p:par>
                          <p:cTn id="53" fill="hold" nodeType="afterGroup">
                            <p:stCondLst>
                              <p:cond delay="500"/>
                            </p:stCondLst>
                            <p:childTnLst>
                              <p:par>
                                <p:cTn id="54" presetID="10" presetClass="exit" presetSubtype="0" fill="hold" nodeType="afterEffect">
                                  <p:stCondLst>
                                    <p:cond delay="0"/>
                                  </p:stCondLst>
                                  <p:childTnLst>
                                    <p:animEffect transition="out" filter="fade">
                                      <p:cBhvr>
                                        <p:cTn id="55" dur="1000"/>
                                        <p:tgtEl>
                                          <p:spTgt spid="36869">
                                            <p:txEl>
                                              <p:pRg st="4" end="4"/>
                                            </p:txEl>
                                          </p:spTgt>
                                        </p:tgtEl>
                                      </p:cBhvr>
                                    </p:animEffect>
                                    <p:set>
                                      <p:cBhvr>
                                        <p:cTn id="56" dur="1" fill="hold">
                                          <p:stCondLst>
                                            <p:cond delay="999"/>
                                          </p:stCondLst>
                                        </p:cTn>
                                        <p:tgtEl>
                                          <p:spTgt spid="36869">
                                            <p:txEl>
                                              <p:pRg st="4" end="4"/>
                                            </p:txEl>
                                          </p:spTgt>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2000"/>
                                        <p:tgtEl>
                                          <p:spTgt spid="36869">
                                            <p:txEl>
                                              <p:pRg st="5" end="5"/>
                                            </p:txEl>
                                          </p:spTgt>
                                        </p:tgtEl>
                                      </p:cBhvr>
                                    </p:animEffect>
                                    <p:set>
                                      <p:cBhvr>
                                        <p:cTn id="59" dur="1" fill="hold">
                                          <p:stCondLst>
                                            <p:cond delay="1999"/>
                                          </p:stCondLst>
                                        </p:cTn>
                                        <p:tgtEl>
                                          <p:spTgt spid="36869">
                                            <p:txEl>
                                              <p:pRg st="5" end="5"/>
                                            </p:txEl>
                                          </p:spTgt>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2000"/>
                                        <p:tgtEl>
                                          <p:spTgt spid="36869">
                                            <p:txEl>
                                              <p:pRg st="6" end="6"/>
                                            </p:txEl>
                                          </p:spTgt>
                                        </p:tgtEl>
                                      </p:cBhvr>
                                    </p:animEffect>
                                    <p:set>
                                      <p:cBhvr>
                                        <p:cTn id="62" dur="1" fill="hold">
                                          <p:stCondLst>
                                            <p:cond delay="1999"/>
                                          </p:stCondLst>
                                        </p:cTn>
                                        <p:tgtEl>
                                          <p:spTgt spid="36869">
                                            <p:txEl>
                                              <p:pRg st="6" end="6"/>
                                            </p:txEl>
                                          </p:spTgt>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2000"/>
                                        <p:tgtEl>
                                          <p:spTgt spid="36869">
                                            <p:txEl>
                                              <p:pRg st="7" end="7"/>
                                            </p:txEl>
                                          </p:spTgt>
                                        </p:tgtEl>
                                      </p:cBhvr>
                                    </p:animEffect>
                                    <p:set>
                                      <p:cBhvr>
                                        <p:cTn id="65" dur="1" fill="hold">
                                          <p:stCondLst>
                                            <p:cond delay="1999"/>
                                          </p:stCondLst>
                                        </p:cTn>
                                        <p:tgtEl>
                                          <p:spTgt spid="36869">
                                            <p:txEl>
                                              <p:pRg st="7" end="7"/>
                                            </p:txEl>
                                          </p:spTgt>
                                        </p:tgtEl>
                                        <p:attrNameLst>
                                          <p:attrName>style.visibility</p:attrName>
                                        </p:attrNameLst>
                                      </p:cBhvr>
                                      <p:to>
                                        <p:strVal val="hidden"/>
                                      </p:to>
                                    </p:set>
                                  </p:childTnLst>
                                </p:cTn>
                              </p:par>
                            </p:childTnLst>
                          </p:cTn>
                        </p:par>
                        <p:par>
                          <p:cTn id="66" fill="hold" nodeType="afterGroup">
                            <p:stCondLst>
                              <p:cond delay="2500"/>
                            </p:stCondLst>
                            <p:childTnLst>
                              <p:par>
                                <p:cTn id="67" presetID="1" presetClass="exit" presetSubtype="0" fill="hold" grpId="1" nodeType="afterEffect">
                                  <p:stCondLst>
                                    <p:cond delay="0"/>
                                  </p:stCondLst>
                                  <p:childTnLst>
                                    <p:set>
                                      <p:cBhvr>
                                        <p:cTn id="68" dur="1" fill="hold">
                                          <p:stCondLst>
                                            <p:cond delay="0"/>
                                          </p:stCondLst>
                                        </p:cTn>
                                        <p:tgtEl>
                                          <p:spTgt spid="36886"/>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36887"/>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36888"/>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36889"/>
                                        </p:tgtEl>
                                        <p:attrNameLst>
                                          <p:attrName>style.visibility</p:attrName>
                                        </p:attrNameLst>
                                      </p:cBhvr>
                                      <p:to>
                                        <p:strVal val="hidden"/>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36890"/>
                                        </p:tgtEl>
                                        <p:attrNameLst>
                                          <p:attrName>style.visibility</p:attrName>
                                        </p:attrNameLst>
                                      </p:cBhvr>
                                      <p:to>
                                        <p:strVal val="visible"/>
                                      </p:to>
                                    </p:set>
                                    <p:animEffect transition="in" filter="blinds(horizontal)">
                                      <p:cBhvr>
                                        <p:cTn id="79" dur="500"/>
                                        <p:tgtEl>
                                          <p:spTgt spid="36890"/>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36891"/>
                                        </p:tgtEl>
                                        <p:attrNameLst>
                                          <p:attrName>style.visibility</p:attrName>
                                        </p:attrNameLst>
                                      </p:cBhvr>
                                      <p:to>
                                        <p:strVal val="visible"/>
                                      </p:to>
                                    </p:set>
                                    <p:animEffect transition="in" filter="blinds(horizontal)">
                                      <p:cBhvr>
                                        <p:cTn id="82" dur="500"/>
                                        <p:tgtEl>
                                          <p:spTgt spid="36891"/>
                                        </p:tgtEl>
                                      </p:cBhvr>
                                    </p:animEffect>
                                  </p:childTnLst>
                                </p:cTn>
                              </p:par>
                              <p:par>
                                <p:cTn id="83" presetID="3" presetClass="entr" presetSubtype="10" fill="hold" grpId="0" nodeType="withEffect">
                                  <p:stCondLst>
                                    <p:cond delay="0"/>
                                  </p:stCondLst>
                                  <p:childTnLst>
                                    <p:set>
                                      <p:cBhvr>
                                        <p:cTn id="84" dur="1" fill="hold">
                                          <p:stCondLst>
                                            <p:cond delay="0"/>
                                          </p:stCondLst>
                                        </p:cTn>
                                        <p:tgtEl>
                                          <p:spTgt spid="36892"/>
                                        </p:tgtEl>
                                        <p:attrNameLst>
                                          <p:attrName>style.visibility</p:attrName>
                                        </p:attrNameLst>
                                      </p:cBhvr>
                                      <p:to>
                                        <p:strVal val="visible"/>
                                      </p:to>
                                    </p:set>
                                    <p:animEffect transition="in" filter="blinds(horizontal)">
                                      <p:cBhvr>
                                        <p:cTn id="85" dur="500"/>
                                        <p:tgtEl>
                                          <p:spTgt spid="36892"/>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36893"/>
                                        </p:tgtEl>
                                        <p:attrNameLst>
                                          <p:attrName>style.visibility</p:attrName>
                                        </p:attrNameLst>
                                      </p:cBhvr>
                                      <p:to>
                                        <p:strVal val="visible"/>
                                      </p:to>
                                    </p:set>
                                    <p:animEffect transition="in" filter="blinds(horizontal)">
                                      <p:cBhvr>
                                        <p:cTn id="88" dur="500"/>
                                        <p:tgtEl>
                                          <p:spTgt spid="36893"/>
                                        </p:tgtEl>
                                      </p:cBhvr>
                                    </p:animEffect>
                                  </p:childTnLst>
                                </p:cTn>
                              </p:par>
                            </p:childTnLst>
                          </p:cTn>
                        </p:par>
                        <p:par>
                          <p:cTn id="89" fill="hold" nodeType="afterGroup">
                            <p:stCondLst>
                              <p:cond delay="500"/>
                            </p:stCondLst>
                            <p:childTnLst>
                              <p:par>
                                <p:cTn id="90" presetID="10" presetClass="exit" presetSubtype="0" fill="hold" nodeType="afterEffect">
                                  <p:stCondLst>
                                    <p:cond delay="0"/>
                                  </p:stCondLst>
                                  <p:childTnLst>
                                    <p:animEffect transition="out" filter="fade">
                                      <p:cBhvr>
                                        <p:cTn id="91" dur="1000"/>
                                        <p:tgtEl>
                                          <p:spTgt spid="36869">
                                            <p:txEl>
                                              <p:pRg st="8" end="8"/>
                                            </p:txEl>
                                          </p:spTgt>
                                        </p:tgtEl>
                                      </p:cBhvr>
                                    </p:animEffect>
                                    <p:set>
                                      <p:cBhvr>
                                        <p:cTn id="92" dur="1" fill="hold">
                                          <p:stCondLst>
                                            <p:cond delay="999"/>
                                          </p:stCondLst>
                                        </p:cTn>
                                        <p:tgtEl>
                                          <p:spTgt spid="36869">
                                            <p:txEl>
                                              <p:pRg st="8" end="8"/>
                                            </p:txEl>
                                          </p:spTgt>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2000"/>
                                        <p:tgtEl>
                                          <p:spTgt spid="36869">
                                            <p:txEl>
                                              <p:pRg st="9" end="9"/>
                                            </p:txEl>
                                          </p:spTgt>
                                        </p:tgtEl>
                                      </p:cBhvr>
                                    </p:animEffect>
                                    <p:set>
                                      <p:cBhvr>
                                        <p:cTn id="95" dur="1" fill="hold">
                                          <p:stCondLst>
                                            <p:cond delay="1999"/>
                                          </p:stCondLst>
                                        </p:cTn>
                                        <p:tgtEl>
                                          <p:spTgt spid="36869">
                                            <p:txEl>
                                              <p:pRg st="9" end="9"/>
                                            </p:txEl>
                                          </p:spTgt>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2000"/>
                                        <p:tgtEl>
                                          <p:spTgt spid="36869">
                                            <p:txEl>
                                              <p:pRg st="10" end="10"/>
                                            </p:txEl>
                                          </p:spTgt>
                                        </p:tgtEl>
                                      </p:cBhvr>
                                    </p:animEffect>
                                    <p:set>
                                      <p:cBhvr>
                                        <p:cTn id="98" dur="1" fill="hold">
                                          <p:stCondLst>
                                            <p:cond delay="1999"/>
                                          </p:stCondLst>
                                        </p:cTn>
                                        <p:tgtEl>
                                          <p:spTgt spid="36869">
                                            <p:txEl>
                                              <p:pRg st="10" end="10"/>
                                            </p:txEl>
                                          </p:spTgt>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2000"/>
                                        <p:tgtEl>
                                          <p:spTgt spid="36869">
                                            <p:txEl>
                                              <p:pRg st="11" end="11"/>
                                            </p:txEl>
                                          </p:spTgt>
                                        </p:tgtEl>
                                      </p:cBhvr>
                                    </p:animEffect>
                                    <p:set>
                                      <p:cBhvr>
                                        <p:cTn id="101" dur="1" fill="hold">
                                          <p:stCondLst>
                                            <p:cond delay="1999"/>
                                          </p:stCondLst>
                                        </p:cTn>
                                        <p:tgtEl>
                                          <p:spTgt spid="36869">
                                            <p:txEl>
                                              <p:pRg st="11" end="11"/>
                                            </p:txEl>
                                          </p:spTgt>
                                        </p:tgtEl>
                                        <p:attrNameLst>
                                          <p:attrName>style.visibility</p:attrName>
                                        </p:attrNameLst>
                                      </p:cBhvr>
                                      <p:to>
                                        <p:strVal val="hidden"/>
                                      </p:to>
                                    </p:set>
                                  </p:childTnLst>
                                </p:cTn>
                              </p:par>
                            </p:childTnLst>
                          </p:cTn>
                        </p:par>
                        <p:par>
                          <p:cTn id="102" fill="hold" nodeType="afterGroup">
                            <p:stCondLst>
                              <p:cond delay="2500"/>
                            </p:stCondLst>
                            <p:childTnLst>
                              <p:par>
                                <p:cTn id="103" presetID="1" presetClass="exit" presetSubtype="0" fill="hold" grpId="1" nodeType="afterEffect">
                                  <p:stCondLst>
                                    <p:cond delay="0"/>
                                  </p:stCondLst>
                                  <p:childTnLst>
                                    <p:set>
                                      <p:cBhvr>
                                        <p:cTn id="104" dur="1" fill="hold">
                                          <p:stCondLst>
                                            <p:cond delay="0"/>
                                          </p:stCondLst>
                                        </p:cTn>
                                        <p:tgtEl>
                                          <p:spTgt spid="36890"/>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36891"/>
                                        </p:tgtEl>
                                        <p:attrNameLst>
                                          <p:attrName>style.visibility</p:attrName>
                                        </p:attrNameLst>
                                      </p:cBhvr>
                                      <p:to>
                                        <p:strVal val="hidden"/>
                                      </p:to>
                                    </p:set>
                                  </p:childTnLst>
                                </p:cTn>
                              </p:par>
                              <p:par>
                                <p:cTn id="107" presetID="1" presetClass="exit" presetSubtype="0" fill="hold" grpId="1" nodeType="withEffect">
                                  <p:stCondLst>
                                    <p:cond delay="0"/>
                                  </p:stCondLst>
                                  <p:childTnLst>
                                    <p:set>
                                      <p:cBhvr>
                                        <p:cTn id="108" dur="1" fill="hold">
                                          <p:stCondLst>
                                            <p:cond delay="0"/>
                                          </p:stCondLst>
                                        </p:cTn>
                                        <p:tgtEl>
                                          <p:spTgt spid="36892"/>
                                        </p:tgtEl>
                                        <p:attrNameLst>
                                          <p:attrName>style.visibility</p:attrName>
                                        </p:attrNameLst>
                                      </p:cBhvr>
                                      <p:to>
                                        <p:strVal val="hidden"/>
                                      </p:to>
                                    </p:set>
                                  </p:childTnLst>
                                </p:cTn>
                              </p:par>
                              <p:par>
                                <p:cTn id="109" presetID="1" presetClass="exit" presetSubtype="0" fill="hold" grpId="1" nodeType="withEffect">
                                  <p:stCondLst>
                                    <p:cond delay="0"/>
                                  </p:stCondLst>
                                  <p:childTnLst>
                                    <p:set>
                                      <p:cBhvr>
                                        <p:cTn id="110" dur="1" fill="hold">
                                          <p:stCondLst>
                                            <p:cond delay="0"/>
                                          </p:stCondLst>
                                        </p:cTn>
                                        <p:tgtEl>
                                          <p:spTgt spid="368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82" grpId="0" animBg="1"/>
      <p:bldP spid="36882" grpId="1" animBg="1"/>
      <p:bldP spid="36883" grpId="0" animBg="1"/>
      <p:bldP spid="36883" grpId="1" animBg="1"/>
      <p:bldP spid="36884" grpId="0" animBg="1"/>
      <p:bldP spid="36884" grpId="1" animBg="1"/>
      <p:bldP spid="36885" grpId="0" animBg="1"/>
      <p:bldP spid="36885" grpId="1" animBg="1"/>
      <p:bldP spid="36886" grpId="0" animBg="1"/>
      <p:bldP spid="36886" grpId="1" animBg="1"/>
      <p:bldP spid="36887" grpId="0" animBg="1"/>
      <p:bldP spid="36887" grpId="1" animBg="1"/>
      <p:bldP spid="36888" grpId="0" animBg="1"/>
      <p:bldP spid="36888" grpId="1" animBg="1"/>
      <p:bldP spid="36889" grpId="0" animBg="1"/>
      <p:bldP spid="36889" grpId="1" animBg="1"/>
      <p:bldP spid="36890" grpId="0" animBg="1"/>
      <p:bldP spid="36890" grpId="1" animBg="1"/>
      <p:bldP spid="36891" grpId="0" animBg="1"/>
      <p:bldP spid="36891" grpId="1" animBg="1"/>
      <p:bldP spid="36892" grpId="0" animBg="1"/>
      <p:bldP spid="36892" grpId="1" animBg="1"/>
      <p:bldP spid="36893" grpId="0" animBg="1"/>
      <p:bldP spid="3689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zh-TW" dirty="0" smtClean="0"/>
              <a:t>GPU </a:t>
            </a:r>
            <a:r>
              <a:rPr lang="zh-TW" altLang="en-US" smtClean="0"/>
              <a:t>硬體架構</a:t>
            </a:r>
          </a:p>
        </p:txBody>
      </p:sp>
      <p:sp>
        <p:nvSpPr>
          <p:cNvPr id="39940" name="Rectangle 4"/>
          <p:cNvSpPr>
            <a:spLocks noChangeArrowheads="1"/>
          </p:cNvSpPr>
          <p:nvPr/>
        </p:nvSpPr>
        <p:spPr bwMode="auto">
          <a:xfrm>
            <a:off x="7124700" y="1557338"/>
            <a:ext cx="4038600" cy="4525962"/>
          </a:xfrm>
          <a:prstGeom prst="rect">
            <a:avLst/>
          </a:prstGeom>
          <a:noFill/>
          <a:ln w="9525">
            <a:noFill/>
            <a:miter lim="800000"/>
            <a:headEnd/>
            <a:tailEnd/>
          </a:ln>
        </p:spPr>
        <p:txBody>
          <a:bodyPr/>
          <a:lstStyle/>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0</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1</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2</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3</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4</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5</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6</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7</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8</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9</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10</a:t>
            </a:r>
          </a:p>
          <a:p>
            <a:pPr marL="342900" indent="-342900" algn="l">
              <a:lnSpc>
                <a:spcPct val="80000"/>
              </a:lnSpc>
              <a:spcBef>
                <a:spcPct val="20000"/>
              </a:spcBef>
              <a:buFontTx/>
              <a:buChar char="•"/>
            </a:pPr>
            <a:r>
              <a:rPr lang="en-US" altLang="zh-TW" sz="2400" dirty="0">
                <a:latin typeface="Times New Roman" pitchFamily="18" charset="0"/>
                <a:ea typeface="標楷體" pitchFamily="65" charset="-120"/>
              </a:rPr>
              <a:t>Task 11</a:t>
            </a:r>
          </a:p>
        </p:txBody>
      </p:sp>
      <p:sp>
        <p:nvSpPr>
          <p:cNvPr id="22532" name="Rectangle 5"/>
          <p:cNvSpPr>
            <a:spLocks noChangeArrowheads="1"/>
          </p:cNvSpPr>
          <p:nvPr/>
        </p:nvSpPr>
        <p:spPr bwMode="auto">
          <a:xfrm>
            <a:off x="468313" y="1700213"/>
            <a:ext cx="4319587" cy="2665412"/>
          </a:xfrm>
          <a:prstGeom prst="rect">
            <a:avLst/>
          </a:prstGeom>
          <a:noFill/>
          <a:ln w="28575">
            <a:solidFill>
              <a:schemeClr val="tx1"/>
            </a:solidFill>
            <a:miter lim="800000"/>
            <a:headEnd/>
            <a:tailEnd/>
          </a:ln>
        </p:spPr>
        <p:txBody>
          <a:bodyPr wrap="none" anchor="ctr"/>
          <a:lstStyle/>
          <a:p>
            <a:endParaRPr lang="zh-TW" altLang="en-US"/>
          </a:p>
        </p:txBody>
      </p:sp>
      <p:grpSp>
        <p:nvGrpSpPr>
          <p:cNvPr id="2" name="Group 13"/>
          <p:cNvGrpSpPr>
            <a:grpSpLocks/>
          </p:cNvGrpSpPr>
          <p:nvPr/>
        </p:nvGrpSpPr>
        <p:grpSpPr bwMode="auto">
          <a:xfrm>
            <a:off x="611188" y="1844675"/>
            <a:ext cx="4033837" cy="663575"/>
            <a:chOff x="385" y="1162"/>
            <a:chExt cx="2541" cy="418"/>
          </a:xfrm>
        </p:grpSpPr>
        <p:sp>
          <p:nvSpPr>
            <p:cNvPr id="22563" name="Text Box 6"/>
            <p:cNvSpPr txBox="1">
              <a:spLocks noChangeArrowheads="1"/>
            </p:cNvSpPr>
            <p:nvPr/>
          </p:nvSpPr>
          <p:spPr bwMode="auto">
            <a:xfrm>
              <a:off x="385" y="1162"/>
              <a:ext cx="635" cy="191"/>
            </a:xfrm>
            <a:prstGeom prst="rect">
              <a:avLst/>
            </a:prstGeom>
            <a:solidFill>
              <a:srgbClr val="FFFF00"/>
            </a:solidFill>
            <a:ln w="28575">
              <a:solidFill>
                <a:schemeClr val="tx1"/>
              </a:solidFill>
              <a:miter lim="800000"/>
              <a:headEnd/>
              <a:tailEnd/>
            </a:ln>
          </p:spPr>
          <p:txBody>
            <a:bodyPr>
              <a:spAutoFit/>
            </a:bodyPr>
            <a:lstStyle/>
            <a:p>
              <a:pPr>
                <a:spcBef>
                  <a:spcPct val="50000"/>
                </a:spcBef>
              </a:pPr>
              <a:r>
                <a:rPr lang="en-US" altLang="zh-TW" sz="1200" b="1" dirty="0"/>
                <a:t>Control</a:t>
              </a:r>
            </a:p>
          </p:txBody>
        </p:sp>
        <p:sp>
          <p:nvSpPr>
            <p:cNvPr id="22564" name="Text Box 7"/>
            <p:cNvSpPr txBox="1">
              <a:spLocks noChangeArrowheads="1"/>
            </p:cNvSpPr>
            <p:nvPr/>
          </p:nvSpPr>
          <p:spPr bwMode="auto">
            <a:xfrm>
              <a:off x="385" y="1389"/>
              <a:ext cx="635" cy="191"/>
            </a:xfrm>
            <a:prstGeom prst="rect">
              <a:avLst/>
            </a:prstGeom>
            <a:solidFill>
              <a:srgbClr val="FF6600"/>
            </a:solidFill>
            <a:ln w="28575">
              <a:solidFill>
                <a:schemeClr val="tx1"/>
              </a:solidFill>
              <a:miter lim="800000"/>
              <a:headEnd/>
              <a:tailEnd/>
            </a:ln>
          </p:spPr>
          <p:txBody>
            <a:bodyPr>
              <a:spAutoFit/>
            </a:bodyPr>
            <a:lstStyle/>
            <a:p>
              <a:r>
                <a:rPr lang="en-US" altLang="zh-TW" sz="1200" b="1" dirty="0"/>
                <a:t>Cache</a:t>
              </a:r>
            </a:p>
          </p:txBody>
        </p:sp>
        <p:sp>
          <p:nvSpPr>
            <p:cNvPr id="22565" name="Rectangle 8"/>
            <p:cNvSpPr>
              <a:spLocks noChangeArrowheads="1"/>
            </p:cNvSpPr>
            <p:nvPr/>
          </p:nvSpPr>
          <p:spPr bwMode="auto">
            <a:xfrm>
              <a:off x="1111"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sp>
          <p:nvSpPr>
            <p:cNvPr id="22566" name="Rectangle 10"/>
            <p:cNvSpPr>
              <a:spLocks noChangeArrowheads="1"/>
            </p:cNvSpPr>
            <p:nvPr/>
          </p:nvSpPr>
          <p:spPr bwMode="auto">
            <a:xfrm>
              <a:off x="1564"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sp>
          <p:nvSpPr>
            <p:cNvPr id="22567" name="Rectangle 11"/>
            <p:cNvSpPr>
              <a:spLocks noChangeArrowheads="1"/>
            </p:cNvSpPr>
            <p:nvPr/>
          </p:nvSpPr>
          <p:spPr bwMode="auto">
            <a:xfrm>
              <a:off x="2018"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sp>
          <p:nvSpPr>
            <p:cNvPr id="22568" name="Rectangle 12"/>
            <p:cNvSpPr>
              <a:spLocks noChangeArrowheads="1"/>
            </p:cNvSpPr>
            <p:nvPr/>
          </p:nvSpPr>
          <p:spPr bwMode="auto">
            <a:xfrm>
              <a:off x="2472"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grpSp>
      <p:grpSp>
        <p:nvGrpSpPr>
          <p:cNvPr id="3" name="Group 14"/>
          <p:cNvGrpSpPr>
            <a:grpSpLocks/>
          </p:cNvGrpSpPr>
          <p:nvPr/>
        </p:nvGrpSpPr>
        <p:grpSpPr bwMode="auto">
          <a:xfrm>
            <a:off x="611188" y="2708275"/>
            <a:ext cx="4033837" cy="663575"/>
            <a:chOff x="385" y="1162"/>
            <a:chExt cx="2541" cy="418"/>
          </a:xfrm>
        </p:grpSpPr>
        <p:sp>
          <p:nvSpPr>
            <p:cNvPr id="22557" name="Text Box 15"/>
            <p:cNvSpPr txBox="1">
              <a:spLocks noChangeArrowheads="1"/>
            </p:cNvSpPr>
            <p:nvPr/>
          </p:nvSpPr>
          <p:spPr bwMode="auto">
            <a:xfrm>
              <a:off x="385" y="1162"/>
              <a:ext cx="635" cy="191"/>
            </a:xfrm>
            <a:prstGeom prst="rect">
              <a:avLst/>
            </a:prstGeom>
            <a:solidFill>
              <a:srgbClr val="FFFF00"/>
            </a:solidFill>
            <a:ln w="28575">
              <a:solidFill>
                <a:schemeClr val="tx1"/>
              </a:solidFill>
              <a:miter lim="800000"/>
              <a:headEnd/>
              <a:tailEnd/>
            </a:ln>
          </p:spPr>
          <p:txBody>
            <a:bodyPr>
              <a:spAutoFit/>
            </a:bodyPr>
            <a:lstStyle/>
            <a:p>
              <a:pPr>
                <a:spcBef>
                  <a:spcPct val="50000"/>
                </a:spcBef>
              </a:pPr>
              <a:r>
                <a:rPr lang="en-US" altLang="zh-TW" sz="1200" b="1" dirty="0"/>
                <a:t>Control</a:t>
              </a:r>
            </a:p>
          </p:txBody>
        </p:sp>
        <p:sp>
          <p:nvSpPr>
            <p:cNvPr id="22558" name="Text Box 16"/>
            <p:cNvSpPr txBox="1">
              <a:spLocks noChangeArrowheads="1"/>
            </p:cNvSpPr>
            <p:nvPr/>
          </p:nvSpPr>
          <p:spPr bwMode="auto">
            <a:xfrm>
              <a:off x="385" y="1389"/>
              <a:ext cx="635" cy="191"/>
            </a:xfrm>
            <a:prstGeom prst="rect">
              <a:avLst/>
            </a:prstGeom>
            <a:solidFill>
              <a:srgbClr val="FF6600"/>
            </a:solidFill>
            <a:ln w="28575">
              <a:solidFill>
                <a:schemeClr val="tx1"/>
              </a:solidFill>
              <a:miter lim="800000"/>
              <a:headEnd/>
              <a:tailEnd/>
            </a:ln>
          </p:spPr>
          <p:txBody>
            <a:bodyPr>
              <a:spAutoFit/>
            </a:bodyPr>
            <a:lstStyle/>
            <a:p>
              <a:r>
                <a:rPr lang="en-US" altLang="zh-TW" sz="1200" b="1" dirty="0"/>
                <a:t>Cache</a:t>
              </a:r>
            </a:p>
          </p:txBody>
        </p:sp>
        <p:sp>
          <p:nvSpPr>
            <p:cNvPr id="22559" name="Rectangle 17"/>
            <p:cNvSpPr>
              <a:spLocks noChangeArrowheads="1"/>
            </p:cNvSpPr>
            <p:nvPr/>
          </p:nvSpPr>
          <p:spPr bwMode="auto">
            <a:xfrm>
              <a:off x="1111"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sp>
          <p:nvSpPr>
            <p:cNvPr id="22560" name="Rectangle 18"/>
            <p:cNvSpPr>
              <a:spLocks noChangeArrowheads="1"/>
            </p:cNvSpPr>
            <p:nvPr/>
          </p:nvSpPr>
          <p:spPr bwMode="auto">
            <a:xfrm>
              <a:off x="1564"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sp>
          <p:nvSpPr>
            <p:cNvPr id="22561" name="Rectangle 19"/>
            <p:cNvSpPr>
              <a:spLocks noChangeArrowheads="1"/>
            </p:cNvSpPr>
            <p:nvPr/>
          </p:nvSpPr>
          <p:spPr bwMode="auto">
            <a:xfrm>
              <a:off x="2018"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sp>
          <p:nvSpPr>
            <p:cNvPr id="22562" name="Rectangle 20"/>
            <p:cNvSpPr>
              <a:spLocks noChangeArrowheads="1"/>
            </p:cNvSpPr>
            <p:nvPr/>
          </p:nvSpPr>
          <p:spPr bwMode="auto">
            <a:xfrm>
              <a:off x="2472"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grpSp>
      <p:grpSp>
        <p:nvGrpSpPr>
          <p:cNvPr id="4" name="Group 21"/>
          <p:cNvGrpSpPr>
            <a:grpSpLocks/>
          </p:cNvGrpSpPr>
          <p:nvPr/>
        </p:nvGrpSpPr>
        <p:grpSpPr bwMode="auto">
          <a:xfrm>
            <a:off x="611188" y="3573463"/>
            <a:ext cx="4033837" cy="663575"/>
            <a:chOff x="385" y="1162"/>
            <a:chExt cx="2541" cy="418"/>
          </a:xfrm>
        </p:grpSpPr>
        <p:sp>
          <p:nvSpPr>
            <p:cNvPr id="22551" name="Text Box 22"/>
            <p:cNvSpPr txBox="1">
              <a:spLocks noChangeArrowheads="1"/>
            </p:cNvSpPr>
            <p:nvPr/>
          </p:nvSpPr>
          <p:spPr bwMode="auto">
            <a:xfrm>
              <a:off x="385" y="1162"/>
              <a:ext cx="635" cy="191"/>
            </a:xfrm>
            <a:prstGeom prst="rect">
              <a:avLst/>
            </a:prstGeom>
            <a:solidFill>
              <a:srgbClr val="FFFF00"/>
            </a:solidFill>
            <a:ln w="28575">
              <a:solidFill>
                <a:schemeClr val="tx1"/>
              </a:solidFill>
              <a:miter lim="800000"/>
              <a:headEnd/>
              <a:tailEnd/>
            </a:ln>
          </p:spPr>
          <p:txBody>
            <a:bodyPr>
              <a:spAutoFit/>
            </a:bodyPr>
            <a:lstStyle/>
            <a:p>
              <a:pPr>
                <a:spcBef>
                  <a:spcPct val="50000"/>
                </a:spcBef>
              </a:pPr>
              <a:r>
                <a:rPr lang="en-US" altLang="zh-TW" sz="1200" b="1" dirty="0"/>
                <a:t>Control</a:t>
              </a:r>
            </a:p>
          </p:txBody>
        </p:sp>
        <p:sp>
          <p:nvSpPr>
            <p:cNvPr id="22552" name="Text Box 23"/>
            <p:cNvSpPr txBox="1">
              <a:spLocks noChangeArrowheads="1"/>
            </p:cNvSpPr>
            <p:nvPr/>
          </p:nvSpPr>
          <p:spPr bwMode="auto">
            <a:xfrm>
              <a:off x="385" y="1389"/>
              <a:ext cx="635" cy="191"/>
            </a:xfrm>
            <a:prstGeom prst="rect">
              <a:avLst/>
            </a:prstGeom>
            <a:solidFill>
              <a:srgbClr val="FF6600"/>
            </a:solidFill>
            <a:ln w="28575">
              <a:solidFill>
                <a:schemeClr val="tx1"/>
              </a:solidFill>
              <a:miter lim="800000"/>
              <a:headEnd/>
              <a:tailEnd/>
            </a:ln>
          </p:spPr>
          <p:txBody>
            <a:bodyPr>
              <a:spAutoFit/>
            </a:bodyPr>
            <a:lstStyle/>
            <a:p>
              <a:r>
                <a:rPr lang="en-US" altLang="zh-TW" sz="1200" b="1" dirty="0"/>
                <a:t>Cache</a:t>
              </a:r>
            </a:p>
          </p:txBody>
        </p:sp>
        <p:sp>
          <p:nvSpPr>
            <p:cNvPr id="22553" name="Rectangle 24"/>
            <p:cNvSpPr>
              <a:spLocks noChangeArrowheads="1"/>
            </p:cNvSpPr>
            <p:nvPr/>
          </p:nvSpPr>
          <p:spPr bwMode="auto">
            <a:xfrm>
              <a:off x="1111"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sp>
          <p:nvSpPr>
            <p:cNvPr id="22554" name="Rectangle 25"/>
            <p:cNvSpPr>
              <a:spLocks noChangeArrowheads="1"/>
            </p:cNvSpPr>
            <p:nvPr/>
          </p:nvSpPr>
          <p:spPr bwMode="auto">
            <a:xfrm>
              <a:off x="1564"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sp>
          <p:nvSpPr>
            <p:cNvPr id="22555" name="Rectangle 26"/>
            <p:cNvSpPr>
              <a:spLocks noChangeArrowheads="1"/>
            </p:cNvSpPr>
            <p:nvPr/>
          </p:nvSpPr>
          <p:spPr bwMode="auto">
            <a:xfrm>
              <a:off x="2018"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sp>
          <p:nvSpPr>
            <p:cNvPr id="22556" name="Rectangle 27"/>
            <p:cNvSpPr>
              <a:spLocks noChangeArrowheads="1"/>
            </p:cNvSpPr>
            <p:nvPr/>
          </p:nvSpPr>
          <p:spPr bwMode="auto">
            <a:xfrm>
              <a:off x="2472" y="1162"/>
              <a:ext cx="454" cy="408"/>
            </a:xfrm>
            <a:prstGeom prst="rect">
              <a:avLst/>
            </a:prstGeom>
            <a:solidFill>
              <a:schemeClr val="hlink"/>
            </a:solidFill>
            <a:ln w="28575">
              <a:solidFill>
                <a:schemeClr val="tx1"/>
              </a:solidFill>
              <a:miter lim="800000"/>
              <a:headEnd/>
              <a:tailEnd/>
            </a:ln>
          </p:spPr>
          <p:txBody>
            <a:bodyPr wrap="none" anchor="ctr"/>
            <a:lstStyle/>
            <a:p>
              <a:r>
                <a:rPr lang="en-US" altLang="zh-TW" dirty="0"/>
                <a:t>ALU</a:t>
              </a:r>
            </a:p>
          </p:txBody>
        </p:sp>
      </p:grpSp>
      <p:sp>
        <p:nvSpPr>
          <p:cNvPr id="22536" name="Text Box 28"/>
          <p:cNvSpPr txBox="1">
            <a:spLocks noChangeArrowheads="1"/>
          </p:cNvSpPr>
          <p:nvPr/>
        </p:nvSpPr>
        <p:spPr bwMode="auto">
          <a:xfrm>
            <a:off x="2236788" y="1333500"/>
            <a:ext cx="679450" cy="366713"/>
          </a:xfrm>
          <a:prstGeom prst="rect">
            <a:avLst/>
          </a:prstGeom>
          <a:noFill/>
          <a:ln w="9525">
            <a:noFill/>
            <a:miter lim="800000"/>
            <a:headEnd/>
            <a:tailEnd/>
          </a:ln>
        </p:spPr>
        <p:txBody>
          <a:bodyPr wrap="none">
            <a:spAutoFit/>
          </a:bodyPr>
          <a:lstStyle/>
          <a:p>
            <a:pPr algn="l"/>
            <a:r>
              <a:rPr lang="en-US" altLang="zh-TW" b="1" dirty="0"/>
              <a:t>GPU</a:t>
            </a:r>
          </a:p>
        </p:txBody>
      </p:sp>
      <p:sp>
        <p:nvSpPr>
          <p:cNvPr id="22537" name="Rectangle 29"/>
          <p:cNvSpPr>
            <a:spLocks noChangeArrowheads="1"/>
          </p:cNvSpPr>
          <p:nvPr/>
        </p:nvSpPr>
        <p:spPr bwMode="auto">
          <a:xfrm>
            <a:off x="468313" y="4581525"/>
            <a:ext cx="4319587" cy="792163"/>
          </a:xfrm>
          <a:prstGeom prst="rect">
            <a:avLst/>
          </a:prstGeom>
          <a:solidFill>
            <a:srgbClr val="FF0000"/>
          </a:solidFill>
          <a:ln w="28575">
            <a:solidFill>
              <a:schemeClr val="tx1"/>
            </a:solidFill>
            <a:miter lim="800000"/>
            <a:headEnd/>
            <a:tailEnd/>
          </a:ln>
        </p:spPr>
        <p:txBody>
          <a:bodyPr wrap="none" anchor="ctr"/>
          <a:lstStyle/>
          <a:p>
            <a:r>
              <a:rPr lang="en-US" altLang="zh-TW" dirty="0"/>
              <a:t>DRAM</a:t>
            </a:r>
          </a:p>
        </p:txBody>
      </p:sp>
      <p:grpSp>
        <p:nvGrpSpPr>
          <p:cNvPr id="5" name="Group 47"/>
          <p:cNvGrpSpPr>
            <a:grpSpLocks/>
          </p:cNvGrpSpPr>
          <p:nvPr/>
        </p:nvGrpSpPr>
        <p:grpSpPr bwMode="auto">
          <a:xfrm>
            <a:off x="2339975" y="1773238"/>
            <a:ext cx="4752975" cy="3960812"/>
            <a:chOff x="1474" y="1117"/>
            <a:chExt cx="2994" cy="2495"/>
          </a:xfrm>
        </p:grpSpPr>
        <p:sp>
          <p:nvSpPr>
            <p:cNvPr id="22539" name="Line 31"/>
            <p:cNvSpPr>
              <a:spLocks noChangeShapeType="1"/>
            </p:cNvSpPr>
            <p:nvPr/>
          </p:nvSpPr>
          <p:spPr bwMode="auto">
            <a:xfrm flipV="1">
              <a:off x="1474" y="1117"/>
              <a:ext cx="2994" cy="227"/>
            </a:xfrm>
            <a:prstGeom prst="line">
              <a:avLst/>
            </a:prstGeom>
            <a:noFill/>
            <a:ln w="28575">
              <a:solidFill>
                <a:schemeClr val="tx1"/>
              </a:solidFill>
              <a:round/>
              <a:headEnd/>
              <a:tailEnd type="triangle" w="med" len="med"/>
            </a:ln>
          </p:spPr>
          <p:txBody>
            <a:bodyPr/>
            <a:lstStyle/>
            <a:p>
              <a:endParaRPr lang="zh-TW" altLang="en-US"/>
            </a:p>
          </p:txBody>
        </p:sp>
        <p:sp>
          <p:nvSpPr>
            <p:cNvPr id="22540" name="Line 32"/>
            <p:cNvSpPr>
              <a:spLocks noChangeShapeType="1"/>
            </p:cNvSpPr>
            <p:nvPr/>
          </p:nvSpPr>
          <p:spPr bwMode="auto">
            <a:xfrm flipV="1">
              <a:off x="1973" y="1344"/>
              <a:ext cx="2495" cy="45"/>
            </a:xfrm>
            <a:prstGeom prst="line">
              <a:avLst/>
            </a:prstGeom>
            <a:noFill/>
            <a:ln w="28575">
              <a:solidFill>
                <a:schemeClr val="tx1"/>
              </a:solidFill>
              <a:round/>
              <a:headEnd/>
              <a:tailEnd type="triangle" w="med" len="med"/>
            </a:ln>
          </p:spPr>
          <p:txBody>
            <a:bodyPr/>
            <a:lstStyle/>
            <a:p>
              <a:endParaRPr lang="zh-TW" altLang="en-US"/>
            </a:p>
          </p:txBody>
        </p:sp>
        <p:sp>
          <p:nvSpPr>
            <p:cNvPr id="22541" name="Line 33"/>
            <p:cNvSpPr>
              <a:spLocks noChangeShapeType="1"/>
            </p:cNvSpPr>
            <p:nvPr/>
          </p:nvSpPr>
          <p:spPr bwMode="auto">
            <a:xfrm>
              <a:off x="2426" y="1344"/>
              <a:ext cx="2042" cy="226"/>
            </a:xfrm>
            <a:prstGeom prst="line">
              <a:avLst/>
            </a:prstGeom>
            <a:noFill/>
            <a:ln w="28575">
              <a:solidFill>
                <a:schemeClr val="tx1"/>
              </a:solidFill>
              <a:round/>
              <a:headEnd/>
              <a:tailEnd type="triangle" w="med" len="med"/>
            </a:ln>
          </p:spPr>
          <p:txBody>
            <a:bodyPr/>
            <a:lstStyle/>
            <a:p>
              <a:endParaRPr lang="zh-TW" altLang="en-US"/>
            </a:p>
          </p:txBody>
        </p:sp>
        <p:sp>
          <p:nvSpPr>
            <p:cNvPr id="22542" name="Line 34"/>
            <p:cNvSpPr>
              <a:spLocks noChangeShapeType="1"/>
            </p:cNvSpPr>
            <p:nvPr/>
          </p:nvSpPr>
          <p:spPr bwMode="auto">
            <a:xfrm>
              <a:off x="2880" y="1344"/>
              <a:ext cx="1588" cy="453"/>
            </a:xfrm>
            <a:prstGeom prst="line">
              <a:avLst/>
            </a:prstGeom>
            <a:noFill/>
            <a:ln w="28575">
              <a:solidFill>
                <a:schemeClr val="tx1"/>
              </a:solidFill>
              <a:round/>
              <a:headEnd/>
              <a:tailEnd type="triangle" w="med" len="med"/>
            </a:ln>
          </p:spPr>
          <p:txBody>
            <a:bodyPr/>
            <a:lstStyle/>
            <a:p>
              <a:endParaRPr lang="zh-TW" altLang="en-US"/>
            </a:p>
          </p:txBody>
        </p:sp>
        <p:sp>
          <p:nvSpPr>
            <p:cNvPr id="22543" name="Line 39"/>
            <p:cNvSpPr>
              <a:spLocks noChangeShapeType="1"/>
            </p:cNvSpPr>
            <p:nvPr/>
          </p:nvSpPr>
          <p:spPr bwMode="auto">
            <a:xfrm>
              <a:off x="1519" y="1933"/>
              <a:ext cx="2949" cy="91"/>
            </a:xfrm>
            <a:prstGeom prst="line">
              <a:avLst/>
            </a:prstGeom>
            <a:noFill/>
            <a:ln w="28575">
              <a:solidFill>
                <a:schemeClr val="tx1"/>
              </a:solidFill>
              <a:round/>
              <a:headEnd/>
              <a:tailEnd type="triangle" w="med" len="med"/>
            </a:ln>
          </p:spPr>
          <p:txBody>
            <a:bodyPr/>
            <a:lstStyle/>
            <a:p>
              <a:endParaRPr lang="zh-TW" altLang="en-US"/>
            </a:p>
          </p:txBody>
        </p:sp>
        <p:sp>
          <p:nvSpPr>
            <p:cNvPr id="22544" name="Line 40"/>
            <p:cNvSpPr>
              <a:spLocks noChangeShapeType="1"/>
            </p:cNvSpPr>
            <p:nvPr/>
          </p:nvSpPr>
          <p:spPr bwMode="auto">
            <a:xfrm>
              <a:off x="1973" y="1933"/>
              <a:ext cx="2495" cy="318"/>
            </a:xfrm>
            <a:prstGeom prst="line">
              <a:avLst/>
            </a:prstGeom>
            <a:noFill/>
            <a:ln w="28575">
              <a:solidFill>
                <a:schemeClr val="tx1"/>
              </a:solidFill>
              <a:round/>
              <a:headEnd/>
              <a:tailEnd type="triangle" w="med" len="med"/>
            </a:ln>
          </p:spPr>
          <p:txBody>
            <a:bodyPr/>
            <a:lstStyle/>
            <a:p>
              <a:endParaRPr lang="zh-TW" altLang="en-US"/>
            </a:p>
          </p:txBody>
        </p:sp>
        <p:sp>
          <p:nvSpPr>
            <p:cNvPr id="22545" name="Line 41"/>
            <p:cNvSpPr>
              <a:spLocks noChangeShapeType="1"/>
            </p:cNvSpPr>
            <p:nvPr/>
          </p:nvSpPr>
          <p:spPr bwMode="auto">
            <a:xfrm>
              <a:off x="2426" y="1888"/>
              <a:ext cx="2042" cy="590"/>
            </a:xfrm>
            <a:prstGeom prst="line">
              <a:avLst/>
            </a:prstGeom>
            <a:noFill/>
            <a:ln w="28575">
              <a:solidFill>
                <a:schemeClr val="tx1"/>
              </a:solidFill>
              <a:round/>
              <a:headEnd/>
              <a:tailEnd type="triangle" w="med" len="med"/>
            </a:ln>
          </p:spPr>
          <p:txBody>
            <a:bodyPr/>
            <a:lstStyle/>
            <a:p>
              <a:endParaRPr lang="zh-TW" altLang="en-US"/>
            </a:p>
          </p:txBody>
        </p:sp>
        <p:sp>
          <p:nvSpPr>
            <p:cNvPr id="22546" name="Line 42"/>
            <p:cNvSpPr>
              <a:spLocks noChangeShapeType="1"/>
            </p:cNvSpPr>
            <p:nvPr/>
          </p:nvSpPr>
          <p:spPr bwMode="auto">
            <a:xfrm>
              <a:off x="2880" y="1933"/>
              <a:ext cx="1588" cy="771"/>
            </a:xfrm>
            <a:prstGeom prst="line">
              <a:avLst/>
            </a:prstGeom>
            <a:noFill/>
            <a:ln w="28575">
              <a:solidFill>
                <a:schemeClr val="tx1"/>
              </a:solidFill>
              <a:round/>
              <a:headEnd/>
              <a:tailEnd type="triangle" w="med" len="med"/>
            </a:ln>
          </p:spPr>
          <p:txBody>
            <a:bodyPr/>
            <a:lstStyle/>
            <a:p>
              <a:endParaRPr lang="zh-TW" altLang="en-US"/>
            </a:p>
          </p:txBody>
        </p:sp>
        <p:sp>
          <p:nvSpPr>
            <p:cNvPr id="22547" name="Line 43"/>
            <p:cNvSpPr>
              <a:spLocks noChangeShapeType="1"/>
            </p:cNvSpPr>
            <p:nvPr/>
          </p:nvSpPr>
          <p:spPr bwMode="auto">
            <a:xfrm>
              <a:off x="1519" y="2432"/>
              <a:ext cx="2949" cy="499"/>
            </a:xfrm>
            <a:prstGeom prst="line">
              <a:avLst/>
            </a:prstGeom>
            <a:noFill/>
            <a:ln w="28575">
              <a:solidFill>
                <a:schemeClr val="tx1"/>
              </a:solidFill>
              <a:round/>
              <a:headEnd/>
              <a:tailEnd type="triangle" w="med" len="med"/>
            </a:ln>
          </p:spPr>
          <p:txBody>
            <a:bodyPr/>
            <a:lstStyle/>
            <a:p>
              <a:endParaRPr lang="zh-TW" altLang="en-US"/>
            </a:p>
          </p:txBody>
        </p:sp>
        <p:sp>
          <p:nvSpPr>
            <p:cNvPr id="22548" name="Line 44"/>
            <p:cNvSpPr>
              <a:spLocks noChangeShapeType="1"/>
            </p:cNvSpPr>
            <p:nvPr/>
          </p:nvSpPr>
          <p:spPr bwMode="auto">
            <a:xfrm>
              <a:off x="1973" y="2432"/>
              <a:ext cx="2449" cy="726"/>
            </a:xfrm>
            <a:prstGeom prst="line">
              <a:avLst/>
            </a:prstGeom>
            <a:noFill/>
            <a:ln w="28575">
              <a:solidFill>
                <a:schemeClr val="tx1"/>
              </a:solidFill>
              <a:round/>
              <a:headEnd/>
              <a:tailEnd type="triangle" w="med" len="med"/>
            </a:ln>
          </p:spPr>
          <p:txBody>
            <a:bodyPr/>
            <a:lstStyle/>
            <a:p>
              <a:endParaRPr lang="zh-TW" altLang="en-US"/>
            </a:p>
          </p:txBody>
        </p:sp>
        <p:sp>
          <p:nvSpPr>
            <p:cNvPr id="22549" name="Line 45"/>
            <p:cNvSpPr>
              <a:spLocks noChangeShapeType="1"/>
            </p:cNvSpPr>
            <p:nvPr/>
          </p:nvSpPr>
          <p:spPr bwMode="auto">
            <a:xfrm>
              <a:off x="2426" y="2478"/>
              <a:ext cx="1996" cy="907"/>
            </a:xfrm>
            <a:prstGeom prst="line">
              <a:avLst/>
            </a:prstGeom>
            <a:noFill/>
            <a:ln w="28575">
              <a:solidFill>
                <a:schemeClr val="tx1"/>
              </a:solidFill>
              <a:round/>
              <a:headEnd/>
              <a:tailEnd type="triangle" w="med" len="med"/>
            </a:ln>
          </p:spPr>
          <p:txBody>
            <a:bodyPr/>
            <a:lstStyle/>
            <a:p>
              <a:endParaRPr lang="zh-TW" altLang="en-US"/>
            </a:p>
          </p:txBody>
        </p:sp>
        <p:sp>
          <p:nvSpPr>
            <p:cNvPr id="22550" name="Line 46"/>
            <p:cNvSpPr>
              <a:spLocks noChangeShapeType="1"/>
            </p:cNvSpPr>
            <p:nvPr/>
          </p:nvSpPr>
          <p:spPr bwMode="auto">
            <a:xfrm>
              <a:off x="2880" y="2478"/>
              <a:ext cx="1588" cy="1134"/>
            </a:xfrm>
            <a:prstGeom prst="line">
              <a:avLst/>
            </a:prstGeom>
            <a:noFill/>
            <a:ln w="28575">
              <a:solidFill>
                <a:schemeClr val="tx1"/>
              </a:solidFill>
              <a:round/>
              <a:headEnd/>
              <a:tailEnd type="triangle" w="med" len="med"/>
            </a:ln>
          </p:spPr>
          <p:txBody>
            <a:bodyPr/>
            <a:lstStyle/>
            <a:p>
              <a:endParaRPr lang="zh-TW"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par>
                          <p:cTn id="8" fill="hold" nodeType="afterGroup">
                            <p:stCondLst>
                              <p:cond delay="500"/>
                            </p:stCondLst>
                            <p:childTnLst>
                              <p:par>
                                <p:cTn id="9" presetID="10" presetClass="exit" presetSubtype="0" fill="hold" nodeType="afterEffect">
                                  <p:stCondLst>
                                    <p:cond delay="0"/>
                                  </p:stCondLst>
                                  <p:childTnLst>
                                    <p:animEffect transition="out" filter="fade">
                                      <p:cBhvr>
                                        <p:cTn id="10" dur="1000"/>
                                        <p:tgtEl>
                                          <p:spTgt spid="39940">
                                            <p:txEl>
                                              <p:pRg st="0" end="0"/>
                                            </p:txEl>
                                          </p:spTgt>
                                        </p:tgtEl>
                                      </p:cBhvr>
                                    </p:animEffect>
                                    <p:set>
                                      <p:cBhvr>
                                        <p:cTn id="11" dur="1" fill="hold">
                                          <p:stCondLst>
                                            <p:cond delay="999"/>
                                          </p:stCondLst>
                                        </p:cTn>
                                        <p:tgtEl>
                                          <p:spTgt spid="39940">
                                            <p:txEl>
                                              <p:pRg st="0" end="0"/>
                                            </p:txEl>
                                          </p:spTgt>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1000"/>
                                        <p:tgtEl>
                                          <p:spTgt spid="39940">
                                            <p:txEl>
                                              <p:pRg st="1" end="1"/>
                                            </p:txEl>
                                          </p:spTgt>
                                        </p:tgtEl>
                                      </p:cBhvr>
                                    </p:animEffect>
                                    <p:set>
                                      <p:cBhvr>
                                        <p:cTn id="14" dur="1" fill="hold">
                                          <p:stCondLst>
                                            <p:cond delay="999"/>
                                          </p:stCondLst>
                                        </p:cTn>
                                        <p:tgtEl>
                                          <p:spTgt spid="39940">
                                            <p:txEl>
                                              <p:pRg st="1" end="1"/>
                                            </p:txEl>
                                          </p:spTgt>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2000"/>
                                        <p:tgtEl>
                                          <p:spTgt spid="39940">
                                            <p:txEl>
                                              <p:pRg st="2" end="2"/>
                                            </p:txEl>
                                          </p:spTgt>
                                        </p:tgtEl>
                                      </p:cBhvr>
                                    </p:animEffect>
                                    <p:set>
                                      <p:cBhvr>
                                        <p:cTn id="17" dur="1" fill="hold">
                                          <p:stCondLst>
                                            <p:cond delay="1999"/>
                                          </p:stCondLst>
                                        </p:cTn>
                                        <p:tgtEl>
                                          <p:spTgt spid="39940">
                                            <p:txEl>
                                              <p:pRg st="2" end="2"/>
                                            </p:txEl>
                                          </p:spTgt>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2000"/>
                                        <p:tgtEl>
                                          <p:spTgt spid="39940">
                                            <p:txEl>
                                              <p:pRg st="3" end="3"/>
                                            </p:txEl>
                                          </p:spTgt>
                                        </p:tgtEl>
                                      </p:cBhvr>
                                    </p:animEffect>
                                    <p:set>
                                      <p:cBhvr>
                                        <p:cTn id="20" dur="1" fill="hold">
                                          <p:stCondLst>
                                            <p:cond delay="1999"/>
                                          </p:stCondLst>
                                        </p:cTn>
                                        <p:tgtEl>
                                          <p:spTgt spid="39940">
                                            <p:txEl>
                                              <p:pRg st="3" end="3"/>
                                            </p:txEl>
                                          </p:spTgt>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1000"/>
                                        <p:tgtEl>
                                          <p:spTgt spid="39940">
                                            <p:txEl>
                                              <p:pRg st="4" end="4"/>
                                            </p:txEl>
                                          </p:spTgt>
                                        </p:tgtEl>
                                      </p:cBhvr>
                                    </p:animEffect>
                                    <p:set>
                                      <p:cBhvr>
                                        <p:cTn id="23" dur="1" fill="hold">
                                          <p:stCondLst>
                                            <p:cond delay="999"/>
                                          </p:stCondLst>
                                        </p:cTn>
                                        <p:tgtEl>
                                          <p:spTgt spid="39940">
                                            <p:txEl>
                                              <p:pRg st="4" end="4"/>
                                            </p:txEl>
                                          </p:spTgt>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2000"/>
                                        <p:tgtEl>
                                          <p:spTgt spid="39940">
                                            <p:txEl>
                                              <p:pRg st="5" end="5"/>
                                            </p:txEl>
                                          </p:spTgt>
                                        </p:tgtEl>
                                      </p:cBhvr>
                                    </p:animEffect>
                                    <p:set>
                                      <p:cBhvr>
                                        <p:cTn id="26" dur="1" fill="hold">
                                          <p:stCondLst>
                                            <p:cond delay="1999"/>
                                          </p:stCondLst>
                                        </p:cTn>
                                        <p:tgtEl>
                                          <p:spTgt spid="39940">
                                            <p:txEl>
                                              <p:pRg st="5" end="5"/>
                                            </p:txEl>
                                          </p:spTgt>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2000"/>
                                        <p:tgtEl>
                                          <p:spTgt spid="39940">
                                            <p:txEl>
                                              <p:pRg st="6" end="6"/>
                                            </p:txEl>
                                          </p:spTgt>
                                        </p:tgtEl>
                                      </p:cBhvr>
                                    </p:animEffect>
                                    <p:set>
                                      <p:cBhvr>
                                        <p:cTn id="29" dur="1" fill="hold">
                                          <p:stCondLst>
                                            <p:cond delay="1999"/>
                                          </p:stCondLst>
                                        </p:cTn>
                                        <p:tgtEl>
                                          <p:spTgt spid="39940">
                                            <p:txEl>
                                              <p:pRg st="6" end="6"/>
                                            </p:txEl>
                                          </p:spTgt>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2000"/>
                                        <p:tgtEl>
                                          <p:spTgt spid="39940">
                                            <p:txEl>
                                              <p:pRg st="7" end="7"/>
                                            </p:txEl>
                                          </p:spTgt>
                                        </p:tgtEl>
                                      </p:cBhvr>
                                    </p:animEffect>
                                    <p:set>
                                      <p:cBhvr>
                                        <p:cTn id="32" dur="1" fill="hold">
                                          <p:stCondLst>
                                            <p:cond delay="1999"/>
                                          </p:stCondLst>
                                        </p:cTn>
                                        <p:tgtEl>
                                          <p:spTgt spid="39940">
                                            <p:txEl>
                                              <p:pRg st="7" end="7"/>
                                            </p:txEl>
                                          </p:spTgt>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1000"/>
                                        <p:tgtEl>
                                          <p:spTgt spid="39940">
                                            <p:txEl>
                                              <p:pRg st="8" end="8"/>
                                            </p:txEl>
                                          </p:spTgt>
                                        </p:tgtEl>
                                      </p:cBhvr>
                                    </p:animEffect>
                                    <p:set>
                                      <p:cBhvr>
                                        <p:cTn id="35" dur="1" fill="hold">
                                          <p:stCondLst>
                                            <p:cond delay="999"/>
                                          </p:stCondLst>
                                        </p:cTn>
                                        <p:tgtEl>
                                          <p:spTgt spid="39940">
                                            <p:txEl>
                                              <p:pRg st="8" end="8"/>
                                            </p:txEl>
                                          </p:spTgt>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2000"/>
                                        <p:tgtEl>
                                          <p:spTgt spid="39940">
                                            <p:txEl>
                                              <p:pRg st="9" end="9"/>
                                            </p:txEl>
                                          </p:spTgt>
                                        </p:tgtEl>
                                      </p:cBhvr>
                                    </p:animEffect>
                                    <p:set>
                                      <p:cBhvr>
                                        <p:cTn id="38" dur="1" fill="hold">
                                          <p:stCondLst>
                                            <p:cond delay="1999"/>
                                          </p:stCondLst>
                                        </p:cTn>
                                        <p:tgtEl>
                                          <p:spTgt spid="39940">
                                            <p:txEl>
                                              <p:pRg st="9" end="9"/>
                                            </p:txEl>
                                          </p:spTgt>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2000"/>
                                        <p:tgtEl>
                                          <p:spTgt spid="39940">
                                            <p:txEl>
                                              <p:pRg st="10" end="10"/>
                                            </p:txEl>
                                          </p:spTgt>
                                        </p:tgtEl>
                                      </p:cBhvr>
                                    </p:animEffect>
                                    <p:set>
                                      <p:cBhvr>
                                        <p:cTn id="41" dur="1" fill="hold">
                                          <p:stCondLst>
                                            <p:cond delay="1999"/>
                                          </p:stCondLst>
                                        </p:cTn>
                                        <p:tgtEl>
                                          <p:spTgt spid="39940">
                                            <p:txEl>
                                              <p:pRg st="10" end="10"/>
                                            </p:txEl>
                                          </p:spTgt>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2000"/>
                                        <p:tgtEl>
                                          <p:spTgt spid="39940">
                                            <p:txEl>
                                              <p:pRg st="11" end="11"/>
                                            </p:txEl>
                                          </p:spTgt>
                                        </p:tgtEl>
                                      </p:cBhvr>
                                    </p:animEffect>
                                    <p:set>
                                      <p:cBhvr>
                                        <p:cTn id="44" dur="1" fill="hold">
                                          <p:stCondLst>
                                            <p:cond delay="1999"/>
                                          </p:stCondLst>
                                        </p:cTn>
                                        <p:tgtEl>
                                          <p:spTgt spid="39940">
                                            <p:txEl>
                                              <p:pRg st="11" end="11"/>
                                            </p:txEl>
                                          </p:spTgt>
                                        </p:tgtEl>
                                        <p:attrNameLst>
                                          <p:attrName>style.visibility</p:attrName>
                                        </p:attrNameLst>
                                      </p:cBhvr>
                                      <p:to>
                                        <p:strVal val="hidden"/>
                                      </p:to>
                                    </p:set>
                                  </p:childTnLst>
                                </p:cTn>
                              </p:par>
                            </p:childTnLst>
                          </p:cTn>
                        </p:par>
                        <p:par>
                          <p:cTn id="45" fill="hold" nodeType="afterGroup">
                            <p:stCondLst>
                              <p:cond delay="2500"/>
                            </p:stCondLst>
                            <p:childTnLst>
                              <p:par>
                                <p:cTn id="46" presetID="1" presetClass="exit" presetSubtype="0" fill="hold" nodeType="afterEffect">
                                  <p:stCondLst>
                                    <p:cond delay="0"/>
                                  </p:stCondLst>
                                  <p:childTnLst>
                                    <p:set>
                                      <p:cBhvr>
                                        <p:cTn id="47"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zh-TW" dirty="0" smtClean="0"/>
              <a:t>GPU</a:t>
            </a:r>
            <a:endParaRPr lang="zh-TW" altLang="en-US" dirty="0" smtClean="0"/>
          </a:p>
        </p:txBody>
      </p:sp>
      <p:sp>
        <p:nvSpPr>
          <p:cNvPr id="21507" name="Rectangle 3"/>
          <p:cNvSpPr>
            <a:spLocks noGrp="1" noChangeArrowheads="1"/>
          </p:cNvSpPr>
          <p:nvPr>
            <p:ph type="body" sz="half" idx="2"/>
          </p:nvPr>
        </p:nvSpPr>
        <p:spPr/>
        <p:txBody>
          <a:bodyPr/>
          <a:lstStyle/>
          <a:p>
            <a:pPr eaLnBrk="1" hangingPunct="1"/>
            <a:r>
              <a:rPr lang="zh-TW" altLang="en-US" sz="2800" dirty="0" smtClean="0"/>
              <a:t>為何與</a:t>
            </a:r>
            <a:r>
              <a:rPr lang="en-US" altLang="zh-TW" sz="2800" dirty="0" smtClean="0"/>
              <a:t>CPU</a:t>
            </a:r>
            <a:r>
              <a:rPr lang="zh-TW" altLang="en-US" sz="2800" dirty="0" smtClean="0"/>
              <a:t>設計不同</a:t>
            </a:r>
          </a:p>
          <a:p>
            <a:pPr lvl="1" eaLnBrk="1" hangingPunct="1"/>
            <a:r>
              <a:rPr lang="zh-TW" altLang="en-US" sz="2400" dirty="0" smtClean="0"/>
              <a:t>市場取向不同</a:t>
            </a:r>
          </a:p>
          <a:p>
            <a:pPr lvl="1" eaLnBrk="1" hangingPunct="1"/>
            <a:r>
              <a:rPr lang="zh-TW" altLang="en-US" sz="2400" dirty="0" smtClean="0"/>
              <a:t>圖形處理需要平行化</a:t>
            </a:r>
          </a:p>
          <a:p>
            <a:pPr lvl="1" eaLnBrk="1" hangingPunct="1"/>
            <a:r>
              <a:rPr lang="zh-TW" altLang="en-US" sz="2400" dirty="0" smtClean="0"/>
              <a:t>速度因應市場需求而提升快速</a:t>
            </a:r>
          </a:p>
          <a:p>
            <a:pPr lvl="1" eaLnBrk="1" hangingPunct="1"/>
            <a:r>
              <a:rPr lang="zh-TW" altLang="en-US" sz="2400" dirty="0" smtClean="0"/>
              <a:t>屬於資料平行處理的模式</a:t>
            </a:r>
          </a:p>
        </p:txBody>
      </p:sp>
      <p:pic>
        <p:nvPicPr>
          <p:cNvPr id="21508" name="Picture 5" descr="速度演進"/>
          <p:cNvPicPr>
            <a:picLocks noGrp="1" noChangeAspect="1" noChangeArrowheads="1"/>
          </p:cNvPicPr>
          <p:nvPr>
            <p:ph sz="half" idx="1"/>
          </p:nvPr>
        </p:nvPicPr>
        <p:blipFill>
          <a:blip r:embed="rId3" cstate="print"/>
          <a:srcRect/>
          <a:stretch>
            <a:fillRect/>
          </a:stretch>
        </p:blipFill>
        <p:spPr>
          <a:xfrm>
            <a:off x="457200" y="2211388"/>
            <a:ext cx="4038600" cy="3303587"/>
          </a:xfr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8"/>
          <p:cNvGrpSpPr>
            <a:grpSpLocks/>
          </p:cNvGrpSpPr>
          <p:nvPr/>
        </p:nvGrpSpPr>
        <p:grpSpPr bwMode="auto">
          <a:xfrm>
            <a:off x="6300788" y="2924175"/>
            <a:ext cx="1584325" cy="1296988"/>
            <a:chOff x="3969" y="1842"/>
            <a:chExt cx="998" cy="817"/>
          </a:xfrm>
        </p:grpSpPr>
        <p:sp>
          <p:nvSpPr>
            <p:cNvPr id="25701" name="Rectangle 38"/>
            <p:cNvSpPr>
              <a:spLocks noChangeArrowheads="1"/>
            </p:cNvSpPr>
            <p:nvPr/>
          </p:nvSpPr>
          <p:spPr bwMode="auto">
            <a:xfrm>
              <a:off x="3969" y="1979"/>
              <a:ext cx="998" cy="680"/>
            </a:xfrm>
            <a:prstGeom prst="rect">
              <a:avLst/>
            </a:prstGeom>
            <a:solidFill>
              <a:srgbClr val="66FF33"/>
            </a:solidFill>
            <a:ln w="28575">
              <a:solidFill>
                <a:schemeClr val="tx1"/>
              </a:solidFill>
              <a:miter lim="800000"/>
              <a:headEnd/>
              <a:tailEnd/>
            </a:ln>
          </p:spPr>
          <p:txBody>
            <a:bodyPr wrap="none" anchor="ctr"/>
            <a:lstStyle/>
            <a:p>
              <a:pPr algn="l"/>
              <a:endParaRPr lang="zh-TW" altLang="zh-TW"/>
            </a:p>
          </p:txBody>
        </p:sp>
        <p:sp>
          <p:nvSpPr>
            <p:cNvPr id="25702" name="Line 39"/>
            <p:cNvSpPr>
              <a:spLocks noChangeShapeType="1"/>
            </p:cNvSpPr>
            <p:nvPr/>
          </p:nvSpPr>
          <p:spPr bwMode="auto">
            <a:xfrm>
              <a:off x="4468" y="1842"/>
              <a:ext cx="0" cy="227"/>
            </a:xfrm>
            <a:prstGeom prst="line">
              <a:avLst/>
            </a:prstGeom>
            <a:noFill/>
            <a:ln w="28575">
              <a:solidFill>
                <a:schemeClr val="tx1"/>
              </a:solidFill>
              <a:round/>
              <a:headEnd/>
              <a:tailEnd type="triangle" w="med" len="med"/>
            </a:ln>
          </p:spPr>
          <p:txBody>
            <a:bodyPr/>
            <a:lstStyle/>
            <a:p>
              <a:endParaRPr lang="zh-TW" altLang="en-US"/>
            </a:p>
          </p:txBody>
        </p:sp>
      </p:grpSp>
      <p:sp>
        <p:nvSpPr>
          <p:cNvPr id="25603" name="Rectangle 2"/>
          <p:cNvSpPr>
            <a:spLocks noGrp="1" noChangeArrowheads="1"/>
          </p:cNvSpPr>
          <p:nvPr>
            <p:ph type="title" idx="4294967295"/>
          </p:nvPr>
        </p:nvSpPr>
        <p:spPr/>
        <p:txBody>
          <a:bodyPr/>
          <a:lstStyle/>
          <a:p>
            <a:r>
              <a:rPr lang="zh-TW" altLang="zh-TW" dirty="0" smtClean="0"/>
              <a:t>虛擬交易平台</a:t>
            </a:r>
            <a:endParaRPr lang="zh-TW" altLang="en-US" dirty="0"/>
          </a:p>
        </p:txBody>
      </p:sp>
      <p:grpSp>
        <p:nvGrpSpPr>
          <p:cNvPr id="3" name="Group 10"/>
          <p:cNvGrpSpPr>
            <a:grpSpLocks/>
          </p:cNvGrpSpPr>
          <p:nvPr/>
        </p:nvGrpSpPr>
        <p:grpSpPr bwMode="auto">
          <a:xfrm>
            <a:off x="3924300" y="1268413"/>
            <a:ext cx="1008063" cy="647700"/>
            <a:chOff x="1156" y="1389"/>
            <a:chExt cx="635" cy="408"/>
          </a:xfrm>
        </p:grpSpPr>
        <p:sp>
          <p:nvSpPr>
            <p:cNvPr id="25699" name="Text Box 7"/>
            <p:cNvSpPr txBox="1">
              <a:spLocks noChangeArrowheads="1"/>
            </p:cNvSpPr>
            <p:nvPr/>
          </p:nvSpPr>
          <p:spPr bwMode="auto">
            <a:xfrm>
              <a:off x="1247" y="1480"/>
              <a:ext cx="454" cy="231"/>
            </a:xfrm>
            <a:prstGeom prst="rect">
              <a:avLst/>
            </a:prstGeom>
            <a:noFill/>
            <a:ln w="9525">
              <a:noFill/>
              <a:miter lim="800000"/>
              <a:headEnd/>
              <a:tailEnd/>
            </a:ln>
          </p:spPr>
          <p:txBody>
            <a:bodyPr>
              <a:spAutoFit/>
            </a:bodyPr>
            <a:lstStyle/>
            <a:p>
              <a:pPr>
                <a:spcBef>
                  <a:spcPct val="50000"/>
                </a:spcBef>
              </a:pPr>
              <a:r>
                <a:rPr lang="en-US" altLang="zh-TW"/>
                <a:t>CPU</a:t>
              </a:r>
            </a:p>
          </p:txBody>
        </p:sp>
        <p:sp>
          <p:nvSpPr>
            <p:cNvPr id="25700" name="AutoShape 9"/>
            <p:cNvSpPr>
              <a:spLocks noChangeArrowheads="1"/>
            </p:cNvSpPr>
            <p:nvPr/>
          </p:nvSpPr>
          <p:spPr bwMode="auto">
            <a:xfrm>
              <a:off x="1156" y="1389"/>
              <a:ext cx="635" cy="408"/>
            </a:xfrm>
            <a:prstGeom prst="flowChartPreparation">
              <a:avLst/>
            </a:prstGeom>
            <a:noFill/>
            <a:ln w="28575">
              <a:solidFill>
                <a:schemeClr val="tx1"/>
              </a:solidFill>
              <a:miter lim="800000"/>
              <a:headEnd/>
              <a:tailEnd/>
            </a:ln>
          </p:spPr>
          <p:txBody>
            <a:bodyPr wrap="none" anchor="ctr"/>
            <a:lstStyle/>
            <a:p>
              <a:pPr algn="l"/>
              <a:endParaRPr lang="zh-TW" altLang="zh-TW"/>
            </a:p>
          </p:txBody>
        </p:sp>
      </p:grpSp>
      <p:sp>
        <p:nvSpPr>
          <p:cNvPr id="5124" name="Text Box 4"/>
          <p:cNvSpPr txBox="1">
            <a:spLocks noChangeArrowheads="1"/>
          </p:cNvSpPr>
          <p:nvPr/>
        </p:nvSpPr>
        <p:spPr bwMode="auto">
          <a:xfrm>
            <a:off x="1116013" y="2565400"/>
            <a:ext cx="1296987" cy="395288"/>
          </a:xfrm>
          <a:prstGeom prst="rect">
            <a:avLst/>
          </a:prstGeom>
          <a:solidFill>
            <a:srgbClr val="66FF33"/>
          </a:solidFill>
          <a:ln w="28575">
            <a:solidFill>
              <a:schemeClr val="tx1"/>
            </a:solidFill>
            <a:miter lim="800000"/>
            <a:headEnd/>
            <a:tailEnd/>
          </a:ln>
        </p:spPr>
        <p:txBody>
          <a:bodyPr>
            <a:spAutoFit/>
          </a:bodyPr>
          <a:lstStyle/>
          <a:p>
            <a:pPr>
              <a:spcBef>
                <a:spcPct val="50000"/>
              </a:spcBef>
            </a:pPr>
            <a:r>
              <a:rPr lang="en-US" altLang="zh-TW"/>
              <a:t>Thread I  </a:t>
            </a:r>
          </a:p>
        </p:txBody>
      </p:sp>
      <p:grpSp>
        <p:nvGrpSpPr>
          <p:cNvPr id="4" name="Group 23"/>
          <p:cNvGrpSpPr>
            <a:grpSpLocks/>
          </p:cNvGrpSpPr>
          <p:nvPr/>
        </p:nvGrpSpPr>
        <p:grpSpPr bwMode="auto">
          <a:xfrm>
            <a:off x="1763713" y="1916113"/>
            <a:ext cx="2663825" cy="649287"/>
            <a:chOff x="1111" y="1207"/>
            <a:chExt cx="1678" cy="409"/>
          </a:xfrm>
        </p:grpSpPr>
        <p:sp>
          <p:nvSpPr>
            <p:cNvPr id="25696" name="Line 14"/>
            <p:cNvSpPr>
              <a:spLocks noChangeShapeType="1"/>
            </p:cNvSpPr>
            <p:nvPr/>
          </p:nvSpPr>
          <p:spPr bwMode="auto">
            <a:xfrm>
              <a:off x="2789" y="1207"/>
              <a:ext cx="0" cy="182"/>
            </a:xfrm>
            <a:prstGeom prst="line">
              <a:avLst/>
            </a:prstGeom>
            <a:noFill/>
            <a:ln w="28575">
              <a:solidFill>
                <a:schemeClr val="tx1"/>
              </a:solidFill>
              <a:round/>
              <a:headEnd/>
              <a:tailEnd/>
            </a:ln>
          </p:spPr>
          <p:txBody>
            <a:bodyPr/>
            <a:lstStyle/>
            <a:p>
              <a:endParaRPr lang="zh-TW" altLang="en-US"/>
            </a:p>
          </p:txBody>
        </p:sp>
        <p:sp>
          <p:nvSpPr>
            <p:cNvPr id="25697" name="Line 15"/>
            <p:cNvSpPr>
              <a:spLocks noChangeShapeType="1"/>
            </p:cNvSpPr>
            <p:nvPr/>
          </p:nvSpPr>
          <p:spPr bwMode="auto">
            <a:xfrm flipH="1">
              <a:off x="1111" y="1389"/>
              <a:ext cx="1678" cy="0"/>
            </a:xfrm>
            <a:prstGeom prst="line">
              <a:avLst/>
            </a:prstGeom>
            <a:noFill/>
            <a:ln w="28575">
              <a:solidFill>
                <a:schemeClr val="tx1"/>
              </a:solidFill>
              <a:round/>
              <a:headEnd/>
              <a:tailEnd/>
            </a:ln>
          </p:spPr>
          <p:txBody>
            <a:bodyPr/>
            <a:lstStyle/>
            <a:p>
              <a:endParaRPr lang="zh-TW" altLang="en-US"/>
            </a:p>
          </p:txBody>
        </p:sp>
        <p:sp>
          <p:nvSpPr>
            <p:cNvPr id="25698" name="Line 16"/>
            <p:cNvSpPr>
              <a:spLocks noChangeShapeType="1"/>
            </p:cNvSpPr>
            <p:nvPr/>
          </p:nvSpPr>
          <p:spPr bwMode="auto">
            <a:xfrm>
              <a:off x="1111" y="1389"/>
              <a:ext cx="0" cy="227"/>
            </a:xfrm>
            <a:prstGeom prst="line">
              <a:avLst/>
            </a:prstGeom>
            <a:noFill/>
            <a:ln w="28575">
              <a:solidFill>
                <a:schemeClr val="tx1"/>
              </a:solidFill>
              <a:round/>
              <a:headEnd/>
              <a:tailEnd type="triangle" w="med" len="med"/>
            </a:ln>
          </p:spPr>
          <p:txBody>
            <a:bodyPr/>
            <a:lstStyle/>
            <a:p>
              <a:endParaRPr lang="zh-TW" altLang="en-US"/>
            </a:p>
          </p:txBody>
        </p:sp>
      </p:grpSp>
      <p:sp>
        <p:nvSpPr>
          <p:cNvPr id="5125" name="Text Box 5"/>
          <p:cNvSpPr txBox="1">
            <a:spLocks noChangeArrowheads="1"/>
          </p:cNvSpPr>
          <p:nvPr/>
        </p:nvSpPr>
        <p:spPr bwMode="auto">
          <a:xfrm>
            <a:off x="3779838" y="2565400"/>
            <a:ext cx="1296987" cy="395288"/>
          </a:xfrm>
          <a:prstGeom prst="rect">
            <a:avLst/>
          </a:prstGeom>
          <a:solidFill>
            <a:srgbClr val="66FF33"/>
          </a:solidFill>
          <a:ln w="28575">
            <a:solidFill>
              <a:schemeClr val="tx1"/>
            </a:solidFill>
            <a:miter lim="800000"/>
            <a:headEnd/>
            <a:tailEnd/>
          </a:ln>
        </p:spPr>
        <p:txBody>
          <a:bodyPr>
            <a:spAutoFit/>
          </a:bodyPr>
          <a:lstStyle/>
          <a:p>
            <a:pPr>
              <a:spcBef>
                <a:spcPct val="50000"/>
              </a:spcBef>
            </a:pPr>
            <a:r>
              <a:rPr lang="en-US" altLang="zh-TW"/>
              <a:t>Thread II </a:t>
            </a:r>
          </a:p>
        </p:txBody>
      </p:sp>
      <p:sp>
        <p:nvSpPr>
          <p:cNvPr id="5138" name="Line 18"/>
          <p:cNvSpPr>
            <a:spLocks noChangeShapeType="1"/>
          </p:cNvSpPr>
          <p:nvPr/>
        </p:nvSpPr>
        <p:spPr bwMode="auto">
          <a:xfrm>
            <a:off x="4427538" y="2205038"/>
            <a:ext cx="0" cy="360362"/>
          </a:xfrm>
          <a:prstGeom prst="line">
            <a:avLst/>
          </a:prstGeom>
          <a:noFill/>
          <a:ln w="28575">
            <a:solidFill>
              <a:schemeClr val="tx1"/>
            </a:solidFill>
            <a:round/>
            <a:headEnd/>
            <a:tailEnd type="triangle" w="med" len="med"/>
          </a:ln>
        </p:spPr>
        <p:txBody>
          <a:bodyPr/>
          <a:lstStyle/>
          <a:p>
            <a:endParaRPr lang="zh-TW" altLang="en-US"/>
          </a:p>
        </p:txBody>
      </p:sp>
      <p:sp>
        <p:nvSpPr>
          <p:cNvPr id="5126" name="Text Box 6"/>
          <p:cNvSpPr txBox="1">
            <a:spLocks noChangeArrowheads="1"/>
          </p:cNvSpPr>
          <p:nvPr/>
        </p:nvSpPr>
        <p:spPr bwMode="auto">
          <a:xfrm>
            <a:off x="6443663" y="2565400"/>
            <a:ext cx="1296987" cy="395288"/>
          </a:xfrm>
          <a:prstGeom prst="rect">
            <a:avLst/>
          </a:prstGeom>
          <a:solidFill>
            <a:srgbClr val="66FF33"/>
          </a:solidFill>
          <a:ln w="28575">
            <a:solidFill>
              <a:schemeClr val="tx1"/>
            </a:solidFill>
            <a:miter lim="800000"/>
            <a:headEnd/>
            <a:tailEnd/>
          </a:ln>
        </p:spPr>
        <p:txBody>
          <a:bodyPr>
            <a:spAutoFit/>
          </a:bodyPr>
          <a:lstStyle/>
          <a:p>
            <a:pPr>
              <a:spcBef>
                <a:spcPct val="50000"/>
              </a:spcBef>
            </a:pPr>
            <a:r>
              <a:rPr lang="en-US" altLang="zh-TW"/>
              <a:t>Thread III</a:t>
            </a:r>
          </a:p>
        </p:txBody>
      </p:sp>
      <p:grpSp>
        <p:nvGrpSpPr>
          <p:cNvPr id="5" name="Group 24"/>
          <p:cNvGrpSpPr>
            <a:grpSpLocks/>
          </p:cNvGrpSpPr>
          <p:nvPr/>
        </p:nvGrpSpPr>
        <p:grpSpPr bwMode="auto">
          <a:xfrm>
            <a:off x="4427538" y="2205038"/>
            <a:ext cx="2665412" cy="360362"/>
            <a:chOff x="2789" y="1389"/>
            <a:chExt cx="1679" cy="227"/>
          </a:xfrm>
        </p:grpSpPr>
        <p:sp>
          <p:nvSpPr>
            <p:cNvPr id="25694" name="Line 20"/>
            <p:cNvSpPr>
              <a:spLocks noChangeShapeType="1"/>
            </p:cNvSpPr>
            <p:nvPr/>
          </p:nvSpPr>
          <p:spPr bwMode="auto">
            <a:xfrm>
              <a:off x="2789" y="1389"/>
              <a:ext cx="1679" cy="0"/>
            </a:xfrm>
            <a:prstGeom prst="line">
              <a:avLst/>
            </a:prstGeom>
            <a:noFill/>
            <a:ln w="28575">
              <a:solidFill>
                <a:schemeClr val="tx1"/>
              </a:solidFill>
              <a:round/>
              <a:headEnd/>
              <a:tailEnd/>
            </a:ln>
          </p:spPr>
          <p:txBody>
            <a:bodyPr/>
            <a:lstStyle/>
            <a:p>
              <a:endParaRPr lang="zh-TW" altLang="en-US"/>
            </a:p>
          </p:txBody>
        </p:sp>
        <p:sp>
          <p:nvSpPr>
            <p:cNvPr id="25695" name="Line 21"/>
            <p:cNvSpPr>
              <a:spLocks noChangeShapeType="1"/>
            </p:cNvSpPr>
            <p:nvPr/>
          </p:nvSpPr>
          <p:spPr bwMode="auto">
            <a:xfrm>
              <a:off x="4468" y="1389"/>
              <a:ext cx="0" cy="227"/>
            </a:xfrm>
            <a:prstGeom prst="line">
              <a:avLst/>
            </a:prstGeom>
            <a:noFill/>
            <a:ln w="28575">
              <a:solidFill>
                <a:schemeClr val="tx1"/>
              </a:solidFill>
              <a:round/>
              <a:headEnd/>
              <a:tailEnd type="triangle" w="med" len="med"/>
            </a:ln>
          </p:spPr>
          <p:txBody>
            <a:bodyPr/>
            <a:lstStyle/>
            <a:p>
              <a:endParaRPr lang="zh-TW" altLang="en-US"/>
            </a:p>
          </p:txBody>
        </p:sp>
      </p:grpSp>
      <p:grpSp>
        <p:nvGrpSpPr>
          <p:cNvPr id="6" name="Group 31"/>
          <p:cNvGrpSpPr>
            <a:grpSpLocks/>
          </p:cNvGrpSpPr>
          <p:nvPr/>
        </p:nvGrpSpPr>
        <p:grpSpPr bwMode="auto">
          <a:xfrm>
            <a:off x="3419475" y="5661025"/>
            <a:ext cx="2160588" cy="863600"/>
            <a:chOff x="2154" y="3566"/>
            <a:chExt cx="1361" cy="544"/>
          </a:xfrm>
        </p:grpSpPr>
        <p:sp>
          <p:nvSpPr>
            <p:cNvPr id="25692" name="Rectangle 27"/>
            <p:cNvSpPr>
              <a:spLocks noChangeArrowheads="1"/>
            </p:cNvSpPr>
            <p:nvPr/>
          </p:nvSpPr>
          <p:spPr bwMode="auto">
            <a:xfrm>
              <a:off x="2154" y="3566"/>
              <a:ext cx="1361" cy="544"/>
            </a:xfrm>
            <a:prstGeom prst="rect">
              <a:avLst/>
            </a:prstGeom>
            <a:solidFill>
              <a:srgbClr val="0099FF"/>
            </a:solidFill>
            <a:ln w="28575">
              <a:solidFill>
                <a:schemeClr val="tx1"/>
              </a:solidFill>
              <a:miter lim="800000"/>
              <a:headEnd/>
              <a:tailEnd/>
            </a:ln>
          </p:spPr>
          <p:txBody>
            <a:bodyPr wrap="none" anchor="ctr"/>
            <a:lstStyle/>
            <a:p>
              <a:endParaRPr lang="zh-TW" altLang="zh-TW"/>
            </a:p>
          </p:txBody>
        </p:sp>
        <p:sp>
          <p:nvSpPr>
            <p:cNvPr id="25693" name="Text Box 28"/>
            <p:cNvSpPr txBox="1">
              <a:spLocks noChangeArrowheads="1"/>
            </p:cNvSpPr>
            <p:nvPr/>
          </p:nvSpPr>
          <p:spPr bwMode="auto">
            <a:xfrm>
              <a:off x="2290" y="3702"/>
              <a:ext cx="1088" cy="231"/>
            </a:xfrm>
            <a:prstGeom prst="rect">
              <a:avLst/>
            </a:prstGeom>
            <a:solidFill>
              <a:srgbClr val="0099FF"/>
            </a:solidFill>
            <a:ln w="9525">
              <a:noFill/>
              <a:miter lim="800000"/>
              <a:headEnd/>
              <a:tailEnd/>
            </a:ln>
          </p:spPr>
          <p:txBody>
            <a:bodyPr>
              <a:spAutoFit/>
            </a:bodyPr>
            <a:lstStyle/>
            <a:p>
              <a:pPr>
                <a:spcBef>
                  <a:spcPct val="50000"/>
                </a:spcBef>
              </a:pPr>
              <a:r>
                <a:rPr lang="en-US" altLang="zh-TW"/>
                <a:t>History Data</a:t>
              </a:r>
            </a:p>
          </p:txBody>
        </p:sp>
      </p:grpSp>
      <p:sp>
        <p:nvSpPr>
          <p:cNvPr id="5149" name="Line 29"/>
          <p:cNvSpPr>
            <a:spLocks noChangeShapeType="1"/>
          </p:cNvSpPr>
          <p:nvPr/>
        </p:nvSpPr>
        <p:spPr bwMode="auto">
          <a:xfrm flipV="1">
            <a:off x="4500563" y="4797425"/>
            <a:ext cx="0" cy="863600"/>
          </a:xfrm>
          <a:prstGeom prst="line">
            <a:avLst/>
          </a:prstGeom>
          <a:noFill/>
          <a:ln w="28575">
            <a:solidFill>
              <a:schemeClr val="tx1"/>
            </a:solidFill>
            <a:round/>
            <a:headEnd/>
            <a:tailEnd type="triangle" w="med" len="med"/>
          </a:ln>
        </p:spPr>
        <p:txBody>
          <a:bodyPr/>
          <a:lstStyle/>
          <a:p>
            <a:endParaRPr lang="zh-TW" altLang="en-US"/>
          </a:p>
        </p:txBody>
      </p:sp>
      <p:sp>
        <p:nvSpPr>
          <p:cNvPr id="5150" name="Text Box 30"/>
          <p:cNvSpPr txBox="1">
            <a:spLocks noChangeArrowheads="1"/>
          </p:cNvSpPr>
          <p:nvPr/>
        </p:nvSpPr>
        <p:spPr bwMode="auto">
          <a:xfrm>
            <a:off x="4429125" y="4930775"/>
            <a:ext cx="1295400" cy="730250"/>
          </a:xfrm>
          <a:prstGeom prst="rect">
            <a:avLst/>
          </a:prstGeom>
          <a:noFill/>
          <a:ln w="9525">
            <a:noFill/>
            <a:miter lim="800000"/>
            <a:headEnd/>
            <a:tailEnd/>
          </a:ln>
        </p:spPr>
        <p:txBody>
          <a:bodyPr>
            <a:spAutoFit/>
          </a:bodyPr>
          <a:lstStyle/>
          <a:p>
            <a:pPr>
              <a:spcBef>
                <a:spcPct val="50000"/>
              </a:spcBef>
            </a:pPr>
            <a:r>
              <a:rPr lang="en-US" altLang="zh-TW" sz="1400"/>
              <a:t>Reading Time-Series Order</a:t>
            </a:r>
          </a:p>
        </p:txBody>
      </p:sp>
      <p:grpSp>
        <p:nvGrpSpPr>
          <p:cNvPr id="7" name="Group 33"/>
          <p:cNvGrpSpPr>
            <a:grpSpLocks/>
          </p:cNvGrpSpPr>
          <p:nvPr/>
        </p:nvGrpSpPr>
        <p:grpSpPr bwMode="auto">
          <a:xfrm>
            <a:off x="3563938" y="2924175"/>
            <a:ext cx="1800225" cy="1873250"/>
            <a:chOff x="2245" y="1842"/>
            <a:chExt cx="1134" cy="1180"/>
          </a:xfrm>
        </p:grpSpPr>
        <p:sp>
          <p:nvSpPr>
            <p:cNvPr id="25689" name="Rectangle 25"/>
            <p:cNvSpPr>
              <a:spLocks noChangeArrowheads="1"/>
            </p:cNvSpPr>
            <p:nvPr/>
          </p:nvSpPr>
          <p:spPr bwMode="auto">
            <a:xfrm>
              <a:off x="2245" y="2115"/>
              <a:ext cx="1134" cy="907"/>
            </a:xfrm>
            <a:prstGeom prst="rect">
              <a:avLst/>
            </a:prstGeom>
            <a:solidFill>
              <a:srgbClr val="66FF33"/>
            </a:solidFill>
            <a:ln w="28575">
              <a:solidFill>
                <a:schemeClr val="tx1"/>
              </a:solidFill>
              <a:miter lim="800000"/>
              <a:headEnd/>
              <a:tailEnd/>
            </a:ln>
          </p:spPr>
          <p:txBody>
            <a:bodyPr wrap="none" anchor="ctr"/>
            <a:lstStyle/>
            <a:p>
              <a:pPr algn="l"/>
              <a:endParaRPr lang="zh-TW" altLang="zh-TW"/>
            </a:p>
          </p:txBody>
        </p:sp>
        <p:sp>
          <p:nvSpPr>
            <p:cNvPr id="25690" name="Text Box 26"/>
            <p:cNvSpPr txBox="1">
              <a:spLocks noChangeArrowheads="1"/>
            </p:cNvSpPr>
            <p:nvPr/>
          </p:nvSpPr>
          <p:spPr bwMode="auto">
            <a:xfrm>
              <a:off x="2336" y="2263"/>
              <a:ext cx="907" cy="577"/>
            </a:xfrm>
            <a:prstGeom prst="rect">
              <a:avLst/>
            </a:prstGeom>
            <a:noFill/>
            <a:ln w="9525">
              <a:noFill/>
              <a:miter lim="800000"/>
              <a:headEnd/>
              <a:tailEnd/>
            </a:ln>
          </p:spPr>
          <p:txBody>
            <a:bodyPr>
              <a:spAutoFit/>
            </a:bodyPr>
            <a:lstStyle/>
            <a:p>
              <a:pPr>
                <a:spcBef>
                  <a:spcPct val="50000"/>
                </a:spcBef>
              </a:pPr>
              <a:r>
                <a:rPr lang="en-US" altLang="zh-TW"/>
                <a:t>Virtual Futures Exchange</a:t>
              </a:r>
            </a:p>
          </p:txBody>
        </p:sp>
        <p:sp>
          <p:nvSpPr>
            <p:cNvPr id="25691" name="Line 32"/>
            <p:cNvSpPr>
              <a:spLocks noChangeShapeType="1"/>
            </p:cNvSpPr>
            <p:nvPr/>
          </p:nvSpPr>
          <p:spPr bwMode="auto">
            <a:xfrm>
              <a:off x="2789" y="1842"/>
              <a:ext cx="0" cy="363"/>
            </a:xfrm>
            <a:prstGeom prst="line">
              <a:avLst/>
            </a:prstGeom>
            <a:noFill/>
            <a:ln w="28575">
              <a:solidFill>
                <a:schemeClr val="tx1"/>
              </a:solidFill>
              <a:round/>
              <a:headEnd/>
              <a:tailEnd type="triangle" w="med" len="med"/>
            </a:ln>
          </p:spPr>
          <p:txBody>
            <a:bodyPr/>
            <a:lstStyle/>
            <a:p>
              <a:endParaRPr lang="zh-TW" altLang="en-US"/>
            </a:p>
          </p:txBody>
        </p:sp>
      </p:grpSp>
      <p:grpSp>
        <p:nvGrpSpPr>
          <p:cNvPr id="8" name="Group 36"/>
          <p:cNvGrpSpPr>
            <a:grpSpLocks/>
          </p:cNvGrpSpPr>
          <p:nvPr/>
        </p:nvGrpSpPr>
        <p:grpSpPr bwMode="auto">
          <a:xfrm>
            <a:off x="971550" y="2924175"/>
            <a:ext cx="1584325" cy="2736850"/>
            <a:chOff x="612" y="1842"/>
            <a:chExt cx="998" cy="1724"/>
          </a:xfrm>
        </p:grpSpPr>
        <p:sp>
          <p:nvSpPr>
            <p:cNvPr id="25687" name="Rectangle 34"/>
            <p:cNvSpPr>
              <a:spLocks noChangeArrowheads="1"/>
            </p:cNvSpPr>
            <p:nvPr/>
          </p:nvSpPr>
          <p:spPr bwMode="auto">
            <a:xfrm>
              <a:off x="612" y="1979"/>
              <a:ext cx="998" cy="1587"/>
            </a:xfrm>
            <a:prstGeom prst="rect">
              <a:avLst/>
            </a:prstGeom>
            <a:solidFill>
              <a:srgbClr val="66FF33"/>
            </a:solidFill>
            <a:ln w="28575">
              <a:solidFill>
                <a:schemeClr val="tx1"/>
              </a:solidFill>
              <a:miter lim="800000"/>
              <a:headEnd/>
              <a:tailEnd/>
            </a:ln>
          </p:spPr>
          <p:txBody>
            <a:bodyPr wrap="none" anchor="ctr"/>
            <a:lstStyle/>
            <a:p>
              <a:pPr algn="l"/>
              <a:endParaRPr lang="zh-TW" altLang="zh-TW"/>
            </a:p>
          </p:txBody>
        </p:sp>
        <p:sp>
          <p:nvSpPr>
            <p:cNvPr id="25688" name="Line 35"/>
            <p:cNvSpPr>
              <a:spLocks noChangeShapeType="1"/>
            </p:cNvSpPr>
            <p:nvPr/>
          </p:nvSpPr>
          <p:spPr bwMode="auto">
            <a:xfrm>
              <a:off x="1111" y="1842"/>
              <a:ext cx="0" cy="227"/>
            </a:xfrm>
            <a:prstGeom prst="line">
              <a:avLst/>
            </a:prstGeom>
            <a:noFill/>
            <a:ln w="28575">
              <a:solidFill>
                <a:schemeClr val="tx1"/>
              </a:solidFill>
              <a:round/>
              <a:headEnd/>
              <a:tailEnd type="triangle" w="med" len="med"/>
            </a:ln>
          </p:spPr>
          <p:txBody>
            <a:bodyPr/>
            <a:lstStyle/>
            <a:p>
              <a:endParaRPr lang="zh-TW" altLang="en-US"/>
            </a:p>
          </p:txBody>
        </p:sp>
      </p:grpSp>
      <p:sp>
        <p:nvSpPr>
          <p:cNvPr id="5161" name="Text Box 41"/>
          <p:cNvSpPr txBox="1">
            <a:spLocks noChangeArrowheads="1"/>
          </p:cNvSpPr>
          <p:nvPr/>
        </p:nvSpPr>
        <p:spPr bwMode="auto">
          <a:xfrm>
            <a:off x="2484438" y="2997200"/>
            <a:ext cx="588962" cy="333375"/>
          </a:xfrm>
          <a:prstGeom prst="rect">
            <a:avLst/>
          </a:prstGeom>
          <a:solidFill>
            <a:srgbClr val="66FF33"/>
          </a:solidFill>
          <a:ln w="28575">
            <a:solidFill>
              <a:schemeClr val="tx1"/>
            </a:solidFill>
            <a:miter lim="800000"/>
            <a:headEnd/>
            <a:tailEnd/>
          </a:ln>
        </p:spPr>
        <p:txBody>
          <a:bodyPr wrap="none">
            <a:spAutoFit/>
          </a:bodyPr>
          <a:lstStyle/>
          <a:p>
            <a:pPr algn="l"/>
            <a:r>
              <a:rPr lang="en-US" altLang="zh-TW" sz="1400" b="1"/>
              <a:t>CPU</a:t>
            </a:r>
          </a:p>
        </p:txBody>
      </p:sp>
      <p:sp>
        <p:nvSpPr>
          <p:cNvPr id="5163" name="Text Box 43"/>
          <p:cNvSpPr txBox="1">
            <a:spLocks noChangeArrowheads="1"/>
          </p:cNvSpPr>
          <p:nvPr/>
        </p:nvSpPr>
        <p:spPr bwMode="auto">
          <a:xfrm>
            <a:off x="1116013" y="3429000"/>
            <a:ext cx="1295400" cy="333375"/>
          </a:xfrm>
          <a:prstGeom prst="rect">
            <a:avLst/>
          </a:prstGeom>
          <a:noFill/>
          <a:ln w="28575">
            <a:solidFill>
              <a:schemeClr val="tx1"/>
            </a:solidFill>
            <a:miter lim="800000"/>
            <a:headEnd/>
            <a:tailEnd/>
          </a:ln>
        </p:spPr>
        <p:txBody>
          <a:bodyPr>
            <a:spAutoFit/>
          </a:bodyPr>
          <a:lstStyle/>
          <a:p>
            <a:pPr>
              <a:spcBef>
                <a:spcPct val="50000"/>
              </a:spcBef>
            </a:pPr>
            <a:r>
              <a:rPr lang="en-US" altLang="zh-TW" sz="1400" b="1"/>
              <a:t>Read Five</a:t>
            </a:r>
          </a:p>
        </p:txBody>
      </p:sp>
      <p:sp>
        <p:nvSpPr>
          <p:cNvPr id="5164" name="Text Box 44"/>
          <p:cNvSpPr txBox="1">
            <a:spLocks noChangeArrowheads="1"/>
          </p:cNvSpPr>
          <p:nvPr/>
        </p:nvSpPr>
        <p:spPr bwMode="auto">
          <a:xfrm>
            <a:off x="6443663" y="3429000"/>
            <a:ext cx="1295400" cy="333375"/>
          </a:xfrm>
          <a:prstGeom prst="rect">
            <a:avLst/>
          </a:prstGeom>
          <a:noFill/>
          <a:ln w="28575">
            <a:solidFill>
              <a:schemeClr val="tx1"/>
            </a:solidFill>
            <a:miter lim="800000"/>
            <a:headEnd/>
            <a:tailEnd/>
          </a:ln>
        </p:spPr>
        <p:txBody>
          <a:bodyPr>
            <a:spAutoFit/>
          </a:bodyPr>
          <a:lstStyle/>
          <a:p>
            <a:pPr>
              <a:spcBef>
                <a:spcPct val="50000"/>
              </a:spcBef>
            </a:pPr>
            <a:r>
              <a:rPr lang="en-US" altLang="zh-TW" sz="1400" b="1"/>
              <a:t>Read Five</a:t>
            </a:r>
          </a:p>
        </p:txBody>
      </p:sp>
      <p:grpSp>
        <p:nvGrpSpPr>
          <p:cNvPr id="9" name="Group 52"/>
          <p:cNvGrpSpPr>
            <a:grpSpLocks/>
          </p:cNvGrpSpPr>
          <p:nvPr/>
        </p:nvGrpSpPr>
        <p:grpSpPr bwMode="auto">
          <a:xfrm>
            <a:off x="2339975" y="3573463"/>
            <a:ext cx="1079500" cy="333375"/>
            <a:chOff x="1474" y="2251"/>
            <a:chExt cx="680" cy="210"/>
          </a:xfrm>
        </p:grpSpPr>
        <p:sp>
          <p:nvSpPr>
            <p:cNvPr id="25685" name="Text Box 46"/>
            <p:cNvSpPr txBox="1">
              <a:spLocks noChangeArrowheads="1"/>
            </p:cNvSpPr>
            <p:nvPr/>
          </p:nvSpPr>
          <p:spPr bwMode="auto">
            <a:xfrm>
              <a:off x="1655" y="2251"/>
              <a:ext cx="499" cy="210"/>
            </a:xfrm>
            <a:prstGeom prst="rect">
              <a:avLst/>
            </a:prstGeom>
            <a:solidFill>
              <a:srgbClr val="66FF33"/>
            </a:solidFill>
            <a:ln w="28575">
              <a:solidFill>
                <a:schemeClr val="tx1"/>
              </a:solidFill>
              <a:miter lim="800000"/>
              <a:headEnd/>
              <a:tailEnd/>
            </a:ln>
          </p:spPr>
          <p:txBody>
            <a:bodyPr>
              <a:spAutoFit/>
            </a:bodyPr>
            <a:lstStyle/>
            <a:p>
              <a:pPr>
                <a:spcBef>
                  <a:spcPct val="50000"/>
                </a:spcBef>
              </a:pPr>
              <a:r>
                <a:rPr lang="en-US" altLang="zh-TW" sz="1400" b="1"/>
                <a:t>DATA</a:t>
              </a:r>
            </a:p>
          </p:txBody>
        </p:sp>
        <p:sp>
          <p:nvSpPr>
            <p:cNvPr id="25686" name="Line 50"/>
            <p:cNvSpPr>
              <a:spLocks noChangeShapeType="1"/>
            </p:cNvSpPr>
            <p:nvPr/>
          </p:nvSpPr>
          <p:spPr bwMode="auto">
            <a:xfrm>
              <a:off x="1474" y="2251"/>
              <a:ext cx="227" cy="90"/>
            </a:xfrm>
            <a:prstGeom prst="line">
              <a:avLst/>
            </a:prstGeom>
            <a:noFill/>
            <a:ln w="28575">
              <a:solidFill>
                <a:schemeClr val="tx1"/>
              </a:solidFill>
              <a:round/>
              <a:headEnd/>
              <a:tailEnd type="triangle" w="med" len="med"/>
            </a:ln>
          </p:spPr>
          <p:txBody>
            <a:bodyPr/>
            <a:lstStyle/>
            <a:p>
              <a:endParaRPr lang="zh-TW" altLang="en-US"/>
            </a:p>
          </p:txBody>
        </p:sp>
      </p:grpSp>
      <p:grpSp>
        <p:nvGrpSpPr>
          <p:cNvPr id="10" name="Group 53"/>
          <p:cNvGrpSpPr>
            <a:grpSpLocks/>
          </p:cNvGrpSpPr>
          <p:nvPr/>
        </p:nvGrpSpPr>
        <p:grpSpPr bwMode="auto">
          <a:xfrm>
            <a:off x="5435600" y="3573463"/>
            <a:ext cx="1081088" cy="333375"/>
            <a:chOff x="3424" y="2251"/>
            <a:chExt cx="681" cy="210"/>
          </a:xfrm>
        </p:grpSpPr>
        <p:sp>
          <p:nvSpPr>
            <p:cNvPr id="25683" name="Text Box 47"/>
            <p:cNvSpPr txBox="1">
              <a:spLocks noChangeArrowheads="1"/>
            </p:cNvSpPr>
            <p:nvPr/>
          </p:nvSpPr>
          <p:spPr bwMode="auto">
            <a:xfrm>
              <a:off x="3424" y="2251"/>
              <a:ext cx="499" cy="210"/>
            </a:xfrm>
            <a:prstGeom prst="rect">
              <a:avLst/>
            </a:prstGeom>
            <a:solidFill>
              <a:srgbClr val="66FF33"/>
            </a:solidFill>
            <a:ln w="28575">
              <a:solidFill>
                <a:schemeClr val="tx1"/>
              </a:solidFill>
              <a:miter lim="800000"/>
              <a:headEnd/>
              <a:tailEnd/>
            </a:ln>
          </p:spPr>
          <p:txBody>
            <a:bodyPr>
              <a:spAutoFit/>
            </a:bodyPr>
            <a:lstStyle/>
            <a:p>
              <a:pPr>
                <a:spcBef>
                  <a:spcPct val="50000"/>
                </a:spcBef>
              </a:pPr>
              <a:r>
                <a:rPr lang="en-US" altLang="zh-TW" sz="1400" b="1"/>
                <a:t>DATA</a:t>
              </a:r>
            </a:p>
          </p:txBody>
        </p:sp>
        <p:sp>
          <p:nvSpPr>
            <p:cNvPr id="25684" name="Line 51"/>
            <p:cNvSpPr>
              <a:spLocks noChangeShapeType="1"/>
            </p:cNvSpPr>
            <p:nvPr/>
          </p:nvSpPr>
          <p:spPr bwMode="auto">
            <a:xfrm flipH="1">
              <a:off x="3878" y="2251"/>
              <a:ext cx="227" cy="90"/>
            </a:xfrm>
            <a:prstGeom prst="line">
              <a:avLst/>
            </a:prstGeom>
            <a:noFill/>
            <a:ln w="28575">
              <a:solidFill>
                <a:schemeClr val="tx1"/>
              </a:solidFill>
              <a:round/>
              <a:headEnd/>
              <a:tailEnd type="triangle" w="med" len="med"/>
            </a:ln>
          </p:spPr>
          <p:txBody>
            <a:bodyPr/>
            <a:lstStyle/>
            <a:p>
              <a:endParaRPr lang="zh-TW" altLang="en-US"/>
            </a:p>
          </p:txBody>
        </p:sp>
      </p:grpSp>
      <p:grpSp>
        <p:nvGrpSpPr>
          <p:cNvPr id="11" name="Group 64"/>
          <p:cNvGrpSpPr>
            <a:grpSpLocks/>
          </p:cNvGrpSpPr>
          <p:nvPr/>
        </p:nvGrpSpPr>
        <p:grpSpPr bwMode="auto">
          <a:xfrm>
            <a:off x="2987675" y="3860800"/>
            <a:ext cx="720725" cy="635000"/>
            <a:chOff x="1882" y="2432"/>
            <a:chExt cx="454" cy="400"/>
          </a:xfrm>
        </p:grpSpPr>
        <p:grpSp>
          <p:nvGrpSpPr>
            <p:cNvPr id="12" name="Group 60"/>
            <p:cNvGrpSpPr>
              <a:grpSpLocks/>
            </p:cNvGrpSpPr>
            <p:nvPr/>
          </p:nvGrpSpPr>
          <p:grpSpPr bwMode="auto">
            <a:xfrm>
              <a:off x="2064" y="2432"/>
              <a:ext cx="272" cy="227"/>
              <a:chOff x="2064" y="2432"/>
              <a:chExt cx="272" cy="227"/>
            </a:xfrm>
          </p:grpSpPr>
          <p:sp>
            <p:nvSpPr>
              <p:cNvPr id="25681" name="Line 56"/>
              <p:cNvSpPr>
                <a:spLocks noChangeShapeType="1"/>
              </p:cNvSpPr>
              <p:nvPr/>
            </p:nvSpPr>
            <p:spPr bwMode="auto">
              <a:xfrm flipH="1">
                <a:off x="2064" y="2659"/>
                <a:ext cx="272" cy="0"/>
              </a:xfrm>
              <a:prstGeom prst="line">
                <a:avLst/>
              </a:prstGeom>
              <a:noFill/>
              <a:ln w="28575">
                <a:solidFill>
                  <a:schemeClr val="tx1"/>
                </a:solidFill>
                <a:round/>
                <a:headEnd/>
                <a:tailEnd/>
              </a:ln>
            </p:spPr>
            <p:txBody>
              <a:bodyPr/>
              <a:lstStyle/>
              <a:p>
                <a:endParaRPr lang="zh-TW" altLang="en-US"/>
              </a:p>
            </p:txBody>
          </p:sp>
          <p:sp>
            <p:nvSpPr>
              <p:cNvPr id="25682" name="Line 57"/>
              <p:cNvSpPr>
                <a:spLocks noChangeShapeType="1"/>
              </p:cNvSpPr>
              <p:nvPr/>
            </p:nvSpPr>
            <p:spPr bwMode="auto">
              <a:xfrm flipV="1">
                <a:off x="2064" y="2432"/>
                <a:ext cx="0" cy="227"/>
              </a:xfrm>
              <a:prstGeom prst="line">
                <a:avLst/>
              </a:prstGeom>
              <a:noFill/>
              <a:ln w="28575">
                <a:solidFill>
                  <a:schemeClr val="tx1"/>
                </a:solidFill>
                <a:round/>
                <a:headEnd/>
                <a:tailEnd type="triangle" w="med" len="med"/>
              </a:ln>
            </p:spPr>
            <p:txBody>
              <a:bodyPr/>
              <a:lstStyle/>
              <a:p>
                <a:endParaRPr lang="zh-TW" altLang="en-US"/>
              </a:p>
            </p:txBody>
          </p:sp>
        </p:grpSp>
        <p:sp>
          <p:nvSpPr>
            <p:cNvPr id="25680" name="Text Box 62"/>
            <p:cNvSpPr txBox="1">
              <a:spLocks noChangeArrowheads="1"/>
            </p:cNvSpPr>
            <p:nvPr/>
          </p:nvSpPr>
          <p:spPr bwMode="auto">
            <a:xfrm>
              <a:off x="1882" y="2659"/>
              <a:ext cx="409" cy="173"/>
            </a:xfrm>
            <a:prstGeom prst="rect">
              <a:avLst/>
            </a:prstGeom>
            <a:noFill/>
            <a:ln w="9525">
              <a:noFill/>
              <a:miter lim="800000"/>
              <a:headEnd/>
              <a:tailEnd/>
            </a:ln>
          </p:spPr>
          <p:txBody>
            <a:bodyPr>
              <a:spAutoFit/>
            </a:bodyPr>
            <a:lstStyle/>
            <a:p>
              <a:pPr>
                <a:spcBef>
                  <a:spcPct val="50000"/>
                </a:spcBef>
              </a:pPr>
              <a:r>
                <a:rPr lang="en-US" altLang="zh-TW" sz="1200" b="1"/>
                <a:t>Read</a:t>
              </a:r>
            </a:p>
          </p:txBody>
        </p:sp>
      </p:grpSp>
      <p:grpSp>
        <p:nvGrpSpPr>
          <p:cNvPr id="13" name="Group 65"/>
          <p:cNvGrpSpPr>
            <a:grpSpLocks/>
          </p:cNvGrpSpPr>
          <p:nvPr/>
        </p:nvGrpSpPr>
        <p:grpSpPr bwMode="auto">
          <a:xfrm>
            <a:off x="5219700" y="3860800"/>
            <a:ext cx="722313" cy="635000"/>
            <a:chOff x="3288" y="2432"/>
            <a:chExt cx="455" cy="400"/>
          </a:xfrm>
        </p:grpSpPr>
        <p:grpSp>
          <p:nvGrpSpPr>
            <p:cNvPr id="14" name="Group 61"/>
            <p:cNvGrpSpPr>
              <a:grpSpLocks/>
            </p:cNvGrpSpPr>
            <p:nvPr/>
          </p:nvGrpSpPr>
          <p:grpSpPr bwMode="auto">
            <a:xfrm>
              <a:off x="3288" y="2432"/>
              <a:ext cx="272" cy="227"/>
              <a:chOff x="3288" y="2432"/>
              <a:chExt cx="272" cy="227"/>
            </a:xfrm>
          </p:grpSpPr>
          <p:sp>
            <p:nvSpPr>
              <p:cNvPr id="25677" name="Line 58"/>
              <p:cNvSpPr>
                <a:spLocks noChangeShapeType="1"/>
              </p:cNvSpPr>
              <p:nvPr/>
            </p:nvSpPr>
            <p:spPr bwMode="auto">
              <a:xfrm flipH="1">
                <a:off x="3288" y="2659"/>
                <a:ext cx="272" cy="0"/>
              </a:xfrm>
              <a:prstGeom prst="line">
                <a:avLst/>
              </a:prstGeom>
              <a:noFill/>
              <a:ln w="28575">
                <a:solidFill>
                  <a:schemeClr val="tx1"/>
                </a:solidFill>
                <a:round/>
                <a:headEnd/>
                <a:tailEnd/>
              </a:ln>
            </p:spPr>
            <p:txBody>
              <a:bodyPr/>
              <a:lstStyle/>
              <a:p>
                <a:endParaRPr lang="zh-TW" altLang="en-US"/>
              </a:p>
            </p:txBody>
          </p:sp>
          <p:sp>
            <p:nvSpPr>
              <p:cNvPr id="25678" name="Line 59"/>
              <p:cNvSpPr>
                <a:spLocks noChangeShapeType="1"/>
              </p:cNvSpPr>
              <p:nvPr/>
            </p:nvSpPr>
            <p:spPr bwMode="auto">
              <a:xfrm flipV="1">
                <a:off x="3560" y="2432"/>
                <a:ext cx="0" cy="227"/>
              </a:xfrm>
              <a:prstGeom prst="line">
                <a:avLst/>
              </a:prstGeom>
              <a:noFill/>
              <a:ln w="28575">
                <a:solidFill>
                  <a:schemeClr val="tx1"/>
                </a:solidFill>
                <a:round/>
                <a:headEnd/>
                <a:tailEnd type="triangle" w="med" len="med"/>
              </a:ln>
            </p:spPr>
            <p:txBody>
              <a:bodyPr/>
              <a:lstStyle/>
              <a:p>
                <a:endParaRPr lang="zh-TW" altLang="en-US"/>
              </a:p>
            </p:txBody>
          </p:sp>
        </p:grpSp>
        <p:sp>
          <p:nvSpPr>
            <p:cNvPr id="25676" name="Text Box 63"/>
            <p:cNvSpPr txBox="1">
              <a:spLocks noChangeArrowheads="1"/>
            </p:cNvSpPr>
            <p:nvPr/>
          </p:nvSpPr>
          <p:spPr bwMode="auto">
            <a:xfrm>
              <a:off x="3334" y="2659"/>
              <a:ext cx="409" cy="173"/>
            </a:xfrm>
            <a:prstGeom prst="rect">
              <a:avLst/>
            </a:prstGeom>
            <a:noFill/>
            <a:ln w="9525">
              <a:noFill/>
              <a:miter lim="800000"/>
              <a:headEnd/>
              <a:tailEnd/>
            </a:ln>
          </p:spPr>
          <p:txBody>
            <a:bodyPr>
              <a:spAutoFit/>
            </a:bodyPr>
            <a:lstStyle/>
            <a:p>
              <a:pPr>
                <a:spcBef>
                  <a:spcPct val="50000"/>
                </a:spcBef>
              </a:pPr>
              <a:r>
                <a:rPr lang="en-US" altLang="zh-TW" sz="1200" b="1"/>
                <a:t>Read</a:t>
              </a:r>
            </a:p>
          </p:txBody>
        </p:sp>
      </p:grpSp>
      <p:grpSp>
        <p:nvGrpSpPr>
          <p:cNvPr id="15" name="Group 68"/>
          <p:cNvGrpSpPr>
            <a:grpSpLocks/>
          </p:cNvGrpSpPr>
          <p:nvPr/>
        </p:nvGrpSpPr>
        <p:grpSpPr bwMode="auto">
          <a:xfrm>
            <a:off x="5435600" y="3860800"/>
            <a:ext cx="719138" cy="1054100"/>
            <a:chOff x="3424" y="2432"/>
            <a:chExt cx="453" cy="664"/>
          </a:xfrm>
        </p:grpSpPr>
        <p:sp>
          <p:nvSpPr>
            <p:cNvPr id="25673" name="Text Box 66"/>
            <p:cNvSpPr txBox="1">
              <a:spLocks noChangeArrowheads="1"/>
            </p:cNvSpPr>
            <p:nvPr/>
          </p:nvSpPr>
          <p:spPr bwMode="auto">
            <a:xfrm>
              <a:off x="3424" y="2886"/>
              <a:ext cx="453" cy="210"/>
            </a:xfrm>
            <a:prstGeom prst="rect">
              <a:avLst/>
            </a:prstGeom>
            <a:solidFill>
              <a:srgbClr val="FF9900"/>
            </a:solidFill>
            <a:ln w="28575">
              <a:solidFill>
                <a:schemeClr val="tx1"/>
              </a:solidFill>
              <a:miter lim="800000"/>
              <a:headEnd/>
              <a:tailEnd/>
            </a:ln>
          </p:spPr>
          <p:txBody>
            <a:bodyPr>
              <a:spAutoFit/>
            </a:bodyPr>
            <a:lstStyle/>
            <a:p>
              <a:pPr>
                <a:spcBef>
                  <a:spcPct val="50000"/>
                </a:spcBef>
              </a:pPr>
              <a:r>
                <a:rPr lang="en-US" altLang="zh-TW" sz="1400" b="1"/>
                <a:t>DATA</a:t>
              </a:r>
            </a:p>
          </p:txBody>
        </p:sp>
        <p:sp>
          <p:nvSpPr>
            <p:cNvPr id="25674" name="Line 67"/>
            <p:cNvSpPr>
              <a:spLocks noChangeShapeType="1"/>
            </p:cNvSpPr>
            <p:nvPr/>
          </p:nvSpPr>
          <p:spPr bwMode="auto">
            <a:xfrm>
              <a:off x="3742" y="2432"/>
              <a:ext cx="0" cy="499"/>
            </a:xfrm>
            <a:prstGeom prst="line">
              <a:avLst/>
            </a:prstGeom>
            <a:noFill/>
            <a:ln w="28575">
              <a:solidFill>
                <a:schemeClr val="tx1"/>
              </a:solidFill>
              <a:round/>
              <a:headEnd/>
              <a:tailEnd type="triangle" w="med" len="med"/>
            </a:ln>
          </p:spPr>
          <p:txBody>
            <a:bodyPr/>
            <a:lstStyle/>
            <a:p>
              <a:endParaRPr lang="zh-TW" altLang="en-US"/>
            </a:p>
          </p:txBody>
        </p:sp>
      </p:grpSp>
      <p:grpSp>
        <p:nvGrpSpPr>
          <p:cNvPr id="16" name="Group 77"/>
          <p:cNvGrpSpPr>
            <a:grpSpLocks/>
          </p:cNvGrpSpPr>
          <p:nvPr/>
        </p:nvGrpSpPr>
        <p:grpSpPr bwMode="auto">
          <a:xfrm>
            <a:off x="1116013" y="3860800"/>
            <a:ext cx="1871662" cy="1174750"/>
            <a:chOff x="703" y="2432"/>
            <a:chExt cx="1179" cy="740"/>
          </a:xfrm>
        </p:grpSpPr>
        <p:grpSp>
          <p:nvGrpSpPr>
            <p:cNvPr id="17" name="Group 72"/>
            <p:cNvGrpSpPr>
              <a:grpSpLocks/>
            </p:cNvGrpSpPr>
            <p:nvPr/>
          </p:nvGrpSpPr>
          <p:grpSpPr bwMode="auto">
            <a:xfrm>
              <a:off x="1519" y="2432"/>
              <a:ext cx="363" cy="544"/>
              <a:chOff x="1519" y="2432"/>
              <a:chExt cx="363" cy="544"/>
            </a:xfrm>
          </p:grpSpPr>
          <p:sp>
            <p:nvSpPr>
              <p:cNvPr id="25671" name="Line 69"/>
              <p:cNvSpPr>
                <a:spLocks noChangeShapeType="1"/>
              </p:cNvSpPr>
              <p:nvPr/>
            </p:nvSpPr>
            <p:spPr bwMode="auto">
              <a:xfrm>
                <a:off x="1882" y="2432"/>
                <a:ext cx="0" cy="544"/>
              </a:xfrm>
              <a:prstGeom prst="line">
                <a:avLst/>
              </a:prstGeom>
              <a:noFill/>
              <a:ln w="28575">
                <a:solidFill>
                  <a:schemeClr val="tx1"/>
                </a:solidFill>
                <a:round/>
                <a:headEnd/>
                <a:tailEnd/>
              </a:ln>
            </p:spPr>
            <p:txBody>
              <a:bodyPr/>
              <a:lstStyle/>
              <a:p>
                <a:endParaRPr lang="zh-TW" altLang="en-US"/>
              </a:p>
            </p:txBody>
          </p:sp>
          <p:sp>
            <p:nvSpPr>
              <p:cNvPr id="25672" name="Line 70"/>
              <p:cNvSpPr>
                <a:spLocks noChangeShapeType="1"/>
              </p:cNvSpPr>
              <p:nvPr/>
            </p:nvSpPr>
            <p:spPr bwMode="auto">
              <a:xfrm flipH="1">
                <a:off x="1519" y="2976"/>
                <a:ext cx="363" cy="0"/>
              </a:xfrm>
              <a:prstGeom prst="line">
                <a:avLst/>
              </a:prstGeom>
              <a:noFill/>
              <a:ln w="28575">
                <a:solidFill>
                  <a:schemeClr val="tx1"/>
                </a:solidFill>
                <a:round/>
                <a:headEnd/>
                <a:tailEnd type="triangle" w="med" len="med"/>
              </a:ln>
            </p:spPr>
            <p:txBody>
              <a:bodyPr/>
              <a:lstStyle/>
              <a:p>
                <a:endParaRPr lang="zh-TW" altLang="en-US"/>
              </a:p>
            </p:txBody>
          </p:sp>
        </p:grpSp>
        <p:sp>
          <p:nvSpPr>
            <p:cNvPr id="25670" name="Text Box 73"/>
            <p:cNvSpPr txBox="1">
              <a:spLocks noChangeArrowheads="1"/>
            </p:cNvSpPr>
            <p:nvPr/>
          </p:nvSpPr>
          <p:spPr bwMode="auto">
            <a:xfrm>
              <a:off x="703" y="2750"/>
              <a:ext cx="816" cy="422"/>
            </a:xfrm>
            <a:prstGeom prst="rect">
              <a:avLst/>
            </a:prstGeom>
            <a:noFill/>
            <a:ln w="28575">
              <a:solidFill>
                <a:schemeClr val="tx1"/>
              </a:solidFill>
              <a:miter lim="800000"/>
              <a:headEnd/>
              <a:tailEnd/>
            </a:ln>
          </p:spPr>
          <p:txBody>
            <a:bodyPr>
              <a:spAutoFit/>
            </a:bodyPr>
            <a:lstStyle/>
            <a:p>
              <a:pPr>
                <a:spcBef>
                  <a:spcPct val="50000"/>
                </a:spcBef>
              </a:pPr>
              <a:r>
                <a:rPr lang="en-US" altLang="zh-TW"/>
                <a:t>Find Arbitrage</a:t>
              </a:r>
            </a:p>
          </p:txBody>
        </p:sp>
      </p:grpSp>
      <p:grpSp>
        <p:nvGrpSpPr>
          <p:cNvPr id="18" name="Group 76"/>
          <p:cNvGrpSpPr>
            <a:grpSpLocks/>
          </p:cNvGrpSpPr>
          <p:nvPr/>
        </p:nvGrpSpPr>
        <p:grpSpPr bwMode="auto">
          <a:xfrm>
            <a:off x="6084888" y="4221163"/>
            <a:ext cx="1800225" cy="1511300"/>
            <a:chOff x="3833" y="2659"/>
            <a:chExt cx="1134" cy="952"/>
          </a:xfrm>
        </p:grpSpPr>
        <p:sp>
          <p:nvSpPr>
            <p:cNvPr id="25666" name="Rectangle 48"/>
            <p:cNvSpPr>
              <a:spLocks noChangeArrowheads="1"/>
            </p:cNvSpPr>
            <p:nvPr/>
          </p:nvSpPr>
          <p:spPr bwMode="auto">
            <a:xfrm>
              <a:off x="3969" y="2659"/>
              <a:ext cx="998" cy="952"/>
            </a:xfrm>
            <a:prstGeom prst="rect">
              <a:avLst/>
            </a:prstGeom>
            <a:solidFill>
              <a:srgbClr val="FF9900"/>
            </a:solidFill>
            <a:ln w="28575">
              <a:solidFill>
                <a:schemeClr val="tx1"/>
              </a:solidFill>
              <a:miter lim="800000"/>
              <a:headEnd/>
              <a:tailEnd/>
            </a:ln>
          </p:spPr>
          <p:txBody>
            <a:bodyPr wrap="none" anchor="ctr"/>
            <a:lstStyle/>
            <a:p>
              <a:pPr algn="l"/>
              <a:endParaRPr lang="zh-TW" altLang="zh-TW"/>
            </a:p>
          </p:txBody>
        </p:sp>
        <p:sp>
          <p:nvSpPr>
            <p:cNvPr id="25667" name="Line 71"/>
            <p:cNvSpPr>
              <a:spLocks noChangeShapeType="1"/>
            </p:cNvSpPr>
            <p:nvPr/>
          </p:nvSpPr>
          <p:spPr bwMode="auto">
            <a:xfrm>
              <a:off x="3833" y="2976"/>
              <a:ext cx="226" cy="0"/>
            </a:xfrm>
            <a:prstGeom prst="line">
              <a:avLst/>
            </a:prstGeom>
            <a:noFill/>
            <a:ln w="28575">
              <a:solidFill>
                <a:schemeClr val="tx1"/>
              </a:solidFill>
              <a:round/>
              <a:headEnd/>
              <a:tailEnd type="triangle" w="med" len="med"/>
            </a:ln>
          </p:spPr>
          <p:txBody>
            <a:bodyPr/>
            <a:lstStyle/>
            <a:p>
              <a:endParaRPr lang="zh-TW" altLang="en-US"/>
            </a:p>
          </p:txBody>
        </p:sp>
        <p:sp>
          <p:nvSpPr>
            <p:cNvPr id="25668" name="Text Box 74"/>
            <p:cNvSpPr txBox="1">
              <a:spLocks noChangeArrowheads="1"/>
            </p:cNvSpPr>
            <p:nvPr/>
          </p:nvSpPr>
          <p:spPr bwMode="auto">
            <a:xfrm>
              <a:off x="4059" y="2795"/>
              <a:ext cx="816" cy="422"/>
            </a:xfrm>
            <a:prstGeom prst="rect">
              <a:avLst/>
            </a:prstGeom>
            <a:noFill/>
            <a:ln w="28575">
              <a:solidFill>
                <a:schemeClr val="tx1"/>
              </a:solidFill>
              <a:miter lim="800000"/>
              <a:headEnd/>
              <a:tailEnd/>
            </a:ln>
          </p:spPr>
          <p:txBody>
            <a:bodyPr>
              <a:spAutoFit/>
            </a:bodyPr>
            <a:lstStyle/>
            <a:p>
              <a:pPr>
                <a:spcBef>
                  <a:spcPct val="50000"/>
                </a:spcBef>
              </a:pPr>
              <a:r>
                <a:rPr lang="en-US" altLang="zh-TW"/>
                <a:t>Find Arbitrage</a:t>
              </a:r>
            </a:p>
          </p:txBody>
        </p:sp>
      </p:grpSp>
      <p:grpSp>
        <p:nvGrpSpPr>
          <p:cNvPr id="19" name="Group 89"/>
          <p:cNvGrpSpPr>
            <a:grpSpLocks/>
          </p:cNvGrpSpPr>
          <p:nvPr/>
        </p:nvGrpSpPr>
        <p:grpSpPr bwMode="auto">
          <a:xfrm>
            <a:off x="1116013" y="5229225"/>
            <a:ext cx="1295400" cy="333375"/>
            <a:chOff x="703" y="3294"/>
            <a:chExt cx="816" cy="210"/>
          </a:xfrm>
        </p:grpSpPr>
        <p:sp>
          <p:nvSpPr>
            <p:cNvPr id="25664" name="Text Box 83"/>
            <p:cNvSpPr txBox="1">
              <a:spLocks noChangeArrowheads="1"/>
            </p:cNvSpPr>
            <p:nvPr/>
          </p:nvSpPr>
          <p:spPr bwMode="auto">
            <a:xfrm>
              <a:off x="703" y="3294"/>
              <a:ext cx="363" cy="210"/>
            </a:xfrm>
            <a:prstGeom prst="rect">
              <a:avLst/>
            </a:prstGeom>
            <a:noFill/>
            <a:ln w="28575">
              <a:solidFill>
                <a:schemeClr val="tx1"/>
              </a:solidFill>
              <a:miter lim="800000"/>
              <a:headEnd/>
              <a:tailEnd/>
            </a:ln>
          </p:spPr>
          <p:txBody>
            <a:bodyPr>
              <a:spAutoFit/>
            </a:bodyPr>
            <a:lstStyle/>
            <a:p>
              <a:pPr>
                <a:spcBef>
                  <a:spcPct val="50000"/>
                </a:spcBef>
              </a:pPr>
              <a:r>
                <a:rPr lang="en-US" altLang="zh-TW" sz="1400" b="1"/>
                <a:t>No</a:t>
              </a:r>
            </a:p>
          </p:txBody>
        </p:sp>
        <p:sp>
          <p:nvSpPr>
            <p:cNvPr id="25665" name="Text Box 84"/>
            <p:cNvSpPr txBox="1">
              <a:spLocks noChangeArrowheads="1"/>
            </p:cNvSpPr>
            <p:nvPr/>
          </p:nvSpPr>
          <p:spPr bwMode="auto">
            <a:xfrm>
              <a:off x="1156" y="3294"/>
              <a:ext cx="363" cy="210"/>
            </a:xfrm>
            <a:prstGeom prst="rect">
              <a:avLst/>
            </a:prstGeom>
            <a:noFill/>
            <a:ln w="28575">
              <a:solidFill>
                <a:schemeClr val="tx1"/>
              </a:solidFill>
              <a:miter lim="800000"/>
              <a:headEnd/>
              <a:tailEnd/>
            </a:ln>
          </p:spPr>
          <p:txBody>
            <a:bodyPr>
              <a:spAutoFit/>
            </a:bodyPr>
            <a:lstStyle/>
            <a:p>
              <a:pPr>
                <a:spcBef>
                  <a:spcPct val="50000"/>
                </a:spcBef>
              </a:pPr>
              <a:r>
                <a:rPr lang="en-US" altLang="zh-TW" sz="1400" b="1"/>
                <a:t>Yes</a:t>
              </a:r>
            </a:p>
          </p:txBody>
        </p:sp>
      </p:grpSp>
      <p:grpSp>
        <p:nvGrpSpPr>
          <p:cNvPr id="20" name="Group 90"/>
          <p:cNvGrpSpPr>
            <a:grpSpLocks/>
          </p:cNvGrpSpPr>
          <p:nvPr/>
        </p:nvGrpSpPr>
        <p:grpSpPr bwMode="auto">
          <a:xfrm>
            <a:off x="6445250" y="5300663"/>
            <a:ext cx="1295400" cy="333375"/>
            <a:chOff x="4060" y="3339"/>
            <a:chExt cx="816" cy="210"/>
          </a:xfrm>
        </p:grpSpPr>
        <p:sp>
          <p:nvSpPr>
            <p:cNvPr id="25662" name="Text Box 87"/>
            <p:cNvSpPr txBox="1">
              <a:spLocks noChangeArrowheads="1"/>
            </p:cNvSpPr>
            <p:nvPr/>
          </p:nvSpPr>
          <p:spPr bwMode="auto">
            <a:xfrm>
              <a:off x="4060" y="3339"/>
              <a:ext cx="363" cy="210"/>
            </a:xfrm>
            <a:prstGeom prst="rect">
              <a:avLst/>
            </a:prstGeom>
            <a:noFill/>
            <a:ln w="28575">
              <a:solidFill>
                <a:schemeClr val="tx1"/>
              </a:solidFill>
              <a:miter lim="800000"/>
              <a:headEnd/>
              <a:tailEnd/>
            </a:ln>
          </p:spPr>
          <p:txBody>
            <a:bodyPr>
              <a:spAutoFit/>
            </a:bodyPr>
            <a:lstStyle/>
            <a:p>
              <a:pPr>
                <a:spcBef>
                  <a:spcPct val="50000"/>
                </a:spcBef>
              </a:pPr>
              <a:r>
                <a:rPr lang="en-US" altLang="zh-TW" sz="1400" b="1"/>
                <a:t>Yes</a:t>
              </a:r>
            </a:p>
          </p:txBody>
        </p:sp>
        <p:sp>
          <p:nvSpPr>
            <p:cNvPr id="25663" name="Text Box 88"/>
            <p:cNvSpPr txBox="1">
              <a:spLocks noChangeArrowheads="1"/>
            </p:cNvSpPr>
            <p:nvPr/>
          </p:nvSpPr>
          <p:spPr bwMode="auto">
            <a:xfrm>
              <a:off x="4513" y="3339"/>
              <a:ext cx="363" cy="210"/>
            </a:xfrm>
            <a:prstGeom prst="rect">
              <a:avLst/>
            </a:prstGeom>
            <a:noFill/>
            <a:ln w="28575">
              <a:solidFill>
                <a:schemeClr val="tx1"/>
              </a:solidFill>
              <a:miter lim="800000"/>
              <a:headEnd/>
              <a:tailEnd/>
            </a:ln>
          </p:spPr>
          <p:txBody>
            <a:bodyPr>
              <a:spAutoFit/>
            </a:bodyPr>
            <a:lstStyle/>
            <a:p>
              <a:pPr>
                <a:spcBef>
                  <a:spcPct val="50000"/>
                </a:spcBef>
              </a:pPr>
              <a:r>
                <a:rPr lang="en-US" altLang="zh-TW" sz="1400" b="1"/>
                <a:t>No</a:t>
              </a:r>
            </a:p>
          </p:txBody>
        </p:sp>
      </p:grpSp>
      <p:grpSp>
        <p:nvGrpSpPr>
          <p:cNvPr id="21" name="Group 101"/>
          <p:cNvGrpSpPr>
            <a:grpSpLocks/>
          </p:cNvGrpSpPr>
          <p:nvPr/>
        </p:nvGrpSpPr>
        <p:grpSpPr bwMode="auto">
          <a:xfrm>
            <a:off x="1763713" y="5013325"/>
            <a:ext cx="5329237" cy="360363"/>
            <a:chOff x="1111" y="3158"/>
            <a:chExt cx="3357" cy="227"/>
          </a:xfrm>
        </p:grpSpPr>
        <p:sp>
          <p:nvSpPr>
            <p:cNvPr id="25660" name="Line 91"/>
            <p:cNvSpPr>
              <a:spLocks noChangeShapeType="1"/>
            </p:cNvSpPr>
            <p:nvPr/>
          </p:nvSpPr>
          <p:spPr bwMode="auto">
            <a:xfrm flipH="1">
              <a:off x="4241" y="3203"/>
              <a:ext cx="227" cy="182"/>
            </a:xfrm>
            <a:prstGeom prst="line">
              <a:avLst/>
            </a:prstGeom>
            <a:noFill/>
            <a:ln w="28575">
              <a:solidFill>
                <a:schemeClr val="tx1"/>
              </a:solidFill>
              <a:round/>
              <a:headEnd/>
              <a:tailEnd type="triangle" w="med" len="med"/>
            </a:ln>
          </p:spPr>
          <p:txBody>
            <a:bodyPr/>
            <a:lstStyle/>
            <a:p>
              <a:endParaRPr lang="zh-TW" altLang="en-US"/>
            </a:p>
          </p:txBody>
        </p:sp>
        <p:sp>
          <p:nvSpPr>
            <p:cNvPr id="25661" name="Line 95"/>
            <p:cNvSpPr>
              <a:spLocks noChangeShapeType="1"/>
            </p:cNvSpPr>
            <p:nvPr/>
          </p:nvSpPr>
          <p:spPr bwMode="auto">
            <a:xfrm>
              <a:off x="1111" y="3158"/>
              <a:ext cx="227" cy="181"/>
            </a:xfrm>
            <a:prstGeom prst="line">
              <a:avLst/>
            </a:prstGeom>
            <a:noFill/>
            <a:ln w="28575">
              <a:solidFill>
                <a:schemeClr val="tx1"/>
              </a:solidFill>
              <a:round/>
              <a:headEnd/>
              <a:tailEnd type="triangle" w="med" len="med"/>
            </a:ln>
          </p:spPr>
          <p:txBody>
            <a:bodyPr/>
            <a:lstStyle/>
            <a:p>
              <a:endParaRPr lang="zh-TW" altLang="en-US"/>
            </a:p>
          </p:txBody>
        </p:sp>
      </p:grpSp>
      <p:grpSp>
        <p:nvGrpSpPr>
          <p:cNvPr id="22" name="Group 102"/>
          <p:cNvGrpSpPr>
            <a:grpSpLocks/>
          </p:cNvGrpSpPr>
          <p:nvPr/>
        </p:nvGrpSpPr>
        <p:grpSpPr bwMode="auto">
          <a:xfrm>
            <a:off x="2339975" y="4797425"/>
            <a:ext cx="4176713" cy="647700"/>
            <a:chOff x="1474" y="3022"/>
            <a:chExt cx="2631" cy="408"/>
          </a:xfrm>
        </p:grpSpPr>
        <p:grpSp>
          <p:nvGrpSpPr>
            <p:cNvPr id="23" name="Group 100"/>
            <p:cNvGrpSpPr>
              <a:grpSpLocks/>
            </p:cNvGrpSpPr>
            <p:nvPr/>
          </p:nvGrpSpPr>
          <p:grpSpPr bwMode="auto">
            <a:xfrm>
              <a:off x="2835" y="3022"/>
              <a:ext cx="1270" cy="408"/>
              <a:chOff x="2835" y="3022"/>
              <a:chExt cx="1270" cy="408"/>
            </a:xfrm>
          </p:grpSpPr>
          <p:sp>
            <p:nvSpPr>
              <p:cNvPr id="25658" name="Line 92"/>
              <p:cNvSpPr>
                <a:spLocks noChangeShapeType="1"/>
              </p:cNvSpPr>
              <p:nvPr/>
            </p:nvSpPr>
            <p:spPr bwMode="auto">
              <a:xfrm flipH="1" flipV="1">
                <a:off x="2835" y="3022"/>
                <a:ext cx="1270" cy="408"/>
              </a:xfrm>
              <a:prstGeom prst="line">
                <a:avLst/>
              </a:prstGeom>
              <a:noFill/>
              <a:ln w="28575">
                <a:solidFill>
                  <a:schemeClr val="tx1"/>
                </a:solidFill>
                <a:round/>
                <a:headEnd/>
                <a:tailEnd type="triangle" w="med" len="med"/>
              </a:ln>
            </p:spPr>
            <p:txBody>
              <a:bodyPr/>
              <a:lstStyle/>
              <a:p>
                <a:endParaRPr lang="zh-TW" altLang="en-US"/>
              </a:p>
            </p:txBody>
          </p:sp>
          <p:sp>
            <p:nvSpPr>
              <p:cNvPr id="25659" name="Text Box 93"/>
              <p:cNvSpPr txBox="1">
                <a:spLocks noChangeArrowheads="1"/>
              </p:cNvSpPr>
              <p:nvPr/>
            </p:nvSpPr>
            <p:spPr bwMode="auto">
              <a:xfrm>
                <a:off x="3515" y="3113"/>
                <a:ext cx="408" cy="192"/>
              </a:xfrm>
              <a:prstGeom prst="rect">
                <a:avLst/>
              </a:prstGeom>
              <a:noFill/>
              <a:ln w="9525">
                <a:noFill/>
                <a:miter lim="800000"/>
                <a:headEnd/>
                <a:tailEnd/>
              </a:ln>
            </p:spPr>
            <p:txBody>
              <a:bodyPr>
                <a:spAutoFit/>
              </a:bodyPr>
              <a:lstStyle/>
              <a:p>
                <a:pPr algn="l">
                  <a:spcBef>
                    <a:spcPct val="50000"/>
                  </a:spcBef>
                </a:pPr>
                <a:r>
                  <a:rPr lang="en-US" altLang="zh-TW" sz="1400"/>
                  <a:t>Order</a:t>
                </a:r>
              </a:p>
            </p:txBody>
          </p:sp>
        </p:grpSp>
        <p:grpSp>
          <p:nvGrpSpPr>
            <p:cNvPr id="24" name="Group 99"/>
            <p:cNvGrpSpPr>
              <a:grpSpLocks/>
            </p:cNvGrpSpPr>
            <p:nvPr/>
          </p:nvGrpSpPr>
          <p:grpSpPr bwMode="auto">
            <a:xfrm>
              <a:off x="1474" y="3022"/>
              <a:ext cx="1361" cy="363"/>
              <a:chOff x="1474" y="3022"/>
              <a:chExt cx="1361" cy="363"/>
            </a:xfrm>
          </p:grpSpPr>
          <p:sp>
            <p:nvSpPr>
              <p:cNvPr id="25656" name="Line 96"/>
              <p:cNvSpPr>
                <a:spLocks noChangeShapeType="1"/>
              </p:cNvSpPr>
              <p:nvPr/>
            </p:nvSpPr>
            <p:spPr bwMode="auto">
              <a:xfrm flipV="1">
                <a:off x="1474" y="3022"/>
                <a:ext cx="1361" cy="363"/>
              </a:xfrm>
              <a:prstGeom prst="line">
                <a:avLst/>
              </a:prstGeom>
              <a:noFill/>
              <a:ln w="28575">
                <a:solidFill>
                  <a:schemeClr val="tx1"/>
                </a:solidFill>
                <a:round/>
                <a:headEnd/>
                <a:tailEnd type="triangle" w="med" len="med"/>
              </a:ln>
            </p:spPr>
            <p:txBody>
              <a:bodyPr/>
              <a:lstStyle/>
              <a:p>
                <a:endParaRPr lang="zh-TW" altLang="en-US"/>
              </a:p>
            </p:txBody>
          </p:sp>
          <p:sp>
            <p:nvSpPr>
              <p:cNvPr id="25657" name="Text Box 97"/>
              <p:cNvSpPr txBox="1">
                <a:spLocks noChangeArrowheads="1"/>
              </p:cNvSpPr>
              <p:nvPr/>
            </p:nvSpPr>
            <p:spPr bwMode="auto">
              <a:xfrm>
                <a:off x="1610" y="3102"/>
                <a:ext cx="401" cy="192"/>
              </a:xfrm>
              <a:prstGeom prst="rect">
                <a:avLst/>
              </a:prstGeom>
              <a:noFill/>
              <a:ln w="9525">
                <a:noFill/>
                <a:miter lim="800000"/>
                <a:headEnd/>
                <a:tailEnd/>
              </a:ln>
            </p:spPr>
            <p:txBody>
              <a:bodyPr wrap="none">
                <a:spAutoFit/>
              </a:bodyPr>
              <a:lstStyle/>
              <a:p>
                <a:pPr algn="l"/>
                <a:r>
                  <a:rPr lang="en-US" altLang="zh-TW" sz="1400"/>
                  <a:t>Order</a:t>
                </a:r>
              </a:p>
            </p:txBody>
          </p:sp>
        </p:grpSp>
      </p:grpSp>
      <p:grpSp>
        <p:nvGrpSpPr>
          <p:cNvPr id="25" name="Group 114"/>
          <p:cNvGrpSpPr>
            <a:grpSpLocks/>
          </p:cNvGrpSpPr>
          <p:nvPr/>
        </p:nvGrpSpPr>
        <p:grpSpPr bwMode="auto">
          <a:xfrm>
            <a:off x="250825" y="3573463"/>
            <a:ext cx="8353425" cy="2303462"/>
            <a:chOff x="158" y="2251"/>
            <a:chExt cx="5262" cy="1451"/>
          </a:xfrm>
        </p:grpSpPr>
        <p:grpSp>
          <p:nvGrpSpPr>
            <p:cNvPr id="26" name="Group 113"/>
            <p:cNvGrpSpPr>
              <a:grpSpLocks/>
            </p:cNvGrpSpPr>
            <p:nvPr/>
          </p:nvGrpSpPr>
          <p:grpSpPr bwMode="auto">
            <a:xfrm>
              <a:off x="4241" y="2251"/>
              <a:ext cx="1179" cy="1451"/>
              <a:chOff x="4241" y="2251"/>
              <a:chExt cx="1179" cy="1451"/>
            </a:xfrm>
          </p:grpSpPr>
          <p:sp>
            <p:nvSpPr>
              <p:cNvPr id="25650" name="Line 103"/>
              <p:cNvSpPr>
                <a:spLocks noChangeShapeType="1"/>
              </p:cNvSpPr>
              <p:nvPr/>
            </p:nvSpPr>
            <p:spPr bwMode="auto">
              <a:xfrm>
                <a:off x="4241" y="3521"/>
                <a:ext cx="0" cy="181"/>
              </a:xfrm>
              <a:prstGeom prst="line">
                <a:avLst/>
              </a:prstGeom>
              <a:noFill/>
              <a:ln w="28575">
                <a:solidFill>
                  <a:schemeClr val="tx1"/>
                </a:solidFill>
                <a:round/>
                <a:headEnd/>
                <a:tailEnd/>
              </a:ln>
            </p:spPr>
            <p:txBody>
              <a:bodyPr/>
              <a:lstStyle/>
              <a:p>
                <a:endParaRPr lang="zh-TW" altLang="en-US"/>
              </a:p>
            </p:txBody>
          </p:sp>
          <p:sp>
            <p:nvSpPr>
              <p:cNvPr id="25651" name="Line 104"/>
              <p:cNvSpPr>
                <a:spLocks noChangeShapeType="1"/>
              </p:cNvSpPr>
              <p:nvPr/>
            </p:nvSpPr>
            <p:spPr bwMode="auto">
              <a:xfrm>
                <a:off x="4241" y="3702"/>
                <a:ext cx="1179" cy="0"/>
              </a:xfrm>
              <a:prstGeom prst="line">
                <a:avLst/>
              </a:prstGeom>
              <a:noFill/>
              <a:ln w="28575">
                <a:solidFill>
                  <a:schemeClr val="tx1"/>
                </a:solidFill>
                <a:round/>
                <a:headEnd/>
                <a:tailEnd/>
              </a:ln>
            </p:spPr>
            <p:txBody>
              <a:bodyPr/>
              <a:lstStyle/>
              <a:p>
                <a:endParaRPr lang="zh-TW" altLang="en-US"/>
              </a:p>
            </p:txBody>
          </p:sp>
          <p:sp>
            <p:nvSpPr>
              <p:cNvPr id="25652" name="Line 105"/>
              <p:cNvSpPr>
                <a:spLocks noChangeShapeType="1"/>
              </p:cNvSpPr>
              <p:nvPr/>
            </p:nvSpPr>
            <p:spPr bwMode="auto">
              <a:xfrm flipV="1">
                <a:off x="5420" y="2251"/>
                <a:ext cx="0" cy="1451"/>
              </a:xfrm>
              <a:prstGeom prst="line">
                <a:avLst/>
              </a:prstGeom>
              <a:noFill/>
              <a:ln w="28575">
                <a:solidFill>
                  <a:schemeClr val="tx1"/>
                </a:solidFill>
                <a:round/>
                <a:headEnd/>
                <a:tailEnd/>
              </a:ln>
            </p:spPr>
            <p:txBody>
              <a:bodyPr/>
              <a:lstStyle/>
              <a:p>
                <a:endParaRPr lang="zh-TW" altLang="en-US"/>
              </a:p>
            </p:txBody>
          </p:sp>
          <p:sp>
            <p:nvSpPr>
              <p:cNvPr id="25653" name="Line 106"/>
              <p:cNvSpPr>
                <a:spLocks noChangeShapeType="1"/>
              </p:cNvSpPr>
              <p:nvPr/>
            </p:nvSpPr>
            <p:spPr bwMode="auto">
              <a:xfrm flipH="1">
                <a:off x="4830" y="2251"/>
                <a:ext cx="590" cy="0"/>
              </a:xfrm>
              <a:prstGeom prst="line">
                <a:avLst/>
              </a:prstGeom>
              <a:noFill/>
              <a:ln w="28575">
                <a:solidFill>
                  <a:schemeClr val="tx1"/>
                </a:solidFill>
                <a:round/>
                <a:headEnd/>
                <a:tailEnd type="triangle" w="med" len="med"/>
              </a:ln>
            </p:spPr>
            <p:txBody>
              <a:bodyPr/>
              <a:lstStyle/>
              <a:p>
                <a:endParaRPr lang="zh-TW" altLang="en-US"/>
              </a:p>
            </p:txBody>
          </p:sp>
        </p:grpSp>
        <p:grpSp>
          <p:nvGrpSpPr>
            <p:cNvPr id="27" name="Group 112"/>
            <p:cNvGrpSpPr>
              <a:grpSpLocks/>
            </p:cNvGrpSpPr>
            <p:nvPr/>
          </p:nvGrpSpPr>
          <p:grpSpPr bwMode="auto">
            <a:xfrm>
              <a:off x="158" y="2251"/>
              <a:ext cx="1180" cy="1406"/>
              <a:chOff x="158" y="2251"/>
              <a:chExt cx="1180" cy="1406"/>
            </a:xfrm>
          </p:grpSpPr>
          <p:sp>
            <p:nvSpPr>
              <p:cNvPr id="25646" name="Line 108"/>
              <p:cNvSpPr>
                <a:spLocks noChangeShapeType="1"/>
              </p:cNvSpPr>
              <p:nvPr/>
            </p:nvSpPr>
            <p:spPr bwMode="auto">
              <a:xfrm>
                <a:off x="1338" y="3475"/>
                <a:ext cx="0" cy="181"/>
              </a:xfrm>
              <a:prstGeom prst="line">
                <a:avLst/>
              </a:prstGeom>
              <a:noFill/>
              <a:ln w="28575">
                <a:solidFill>
                  <a:schemeClr val="tx1"/>
                </a:solidFill>
                <a:round/>
                <a:headEnd/>
                <a:tailEnd/>
              </a:ln>
            </p:spPr>
            <p:txBody>
              <a:bodyPr/>
              <a:lstStyle/>
              <a:p>
                <a:endParaRPr lang="zh-TW" altLang="en-US"/>
              </a:p>
            </p:txBody>
          </p:sp>
          <p:sp>
            <p:nvSpPr>
              <p:cNvPr id="25647" name="Line 109"/>
              <p:cNvSpPr>
                <a:spLocks noChangeShapeType="1"/>
              </p:cNvSpPr>
              <p:nvPr/>
            </p:nvSpPr>
            <p:spPr bwMode="auto">
              <a:xfrm>
                <a:off x="158" y="3657"/>
                <a:ext cx="1179" cy="0"/>
              </a:xfrm>
              <a:prstGeom prst="line">
                <a:avLst/>
              </a:prstGeom>
              <a:noFill/>
              <a:ln w="28575">
                <a:solidFill>
                  <a:schemeClr val="tx1"/>
                </a:solidFill>
                <a:round/>
                <a:headEnd/>
                <a:tailEnd/>
              </a:ln>
            </p:spPr>
            <p:txBody>
              <a:bodyPr/>
              <a:lstStyle/>
              <a:p>
                <a:endParaRPr lang="zh-TW" altLang="en-US"/>
              </a:p>
            </p:txBody>
          </p:sp>
          <p:sp>
            <p:nvSpPr>
              <p:cNvPr id="25648" name="Line 110"/>
              <p:cNvSpPr>
                <a:spLocks noChangeShapeType="1"/>
              </p:cNvSpPr>
              <p:nvPr/>
            </p:nvSpPr>
            <p:spPr bwMode="auto">
              <a:xfrm flipV="1">
                <a:off x="158" y="2251"/>
                <a:ext cx="0" cy="1405"/>
              </a:xfrm>
              <a:prstGeom prst="line">
                <a:avLst/>
              </a:prstGeom>
              <a:noFill/>
              <a:ln w="28575">
                <a:solidFill>
                  <a:schemeClr val="tx1"/>
                </a:solidFill>
                <a:round/>
                <a:headEnd/>
                <a:tailEnd/>
              </a:ln>
            </p:spPr>
            <p:txBody>
              <a:bodyPr/>
              <a:lstStyle/>
              <a:p>
                <a:endParaRPr lang="zh-TW" altLang="en-US"/>
              </a:p>
            </p:txBody>
          </p:sp>
          <p:sp>
            <p:nvSpPr>
              <p:cNvPr id="25649" name="Line 111"/>
              <p:cNvSpPr>
                <a:spLocks noChangeShapeType="1"/>
              </p:cNvSpPr>
              <p:nvPr/>
            </p:nvSpPr>
            <p:spPr bwMode="auto">
              <a:xfrm>
                <a:off x="158" y="2251"/>
                <a:ext cx="590" cy="0"/>
              </a:xfrm>
              <a:prstGeom prst="line">
                <a:avLst/>
              </a:prstGeom>
              <a:noFill/>
              <a:ln w="28575">
                <a:solidFill>
                  <a:schemeClr val="tx1"/>
                </a:solidFill>
                <a:round/>
                <a:headEnd/>
                <a:tailEnd type="triangle" w="med" len="med"/>
              </a:ln>
            </p:spPr>
            <p:txBody>
              <a:bodyPr/>
              <a:lstStyle/>
              <a:p>
                <a:endParaRPr lang="zh-TW" altLang="en-US"/>
              </a:p>
            </p:txBody>
          </p:sp>
        </p:grpSp>
      </p:grpSp>
      <p:grpSp>
        <p:nvGrpSpPr>
          <p:cNvPr id="28" name="Group 117"/>
          <p:cNvGrpSpPr>
            <a:grpSpLocks/>
          </p:cNvGrpSpPr>
          <p:nvPr/>
        </p:nvGrpSpPr>
        <p:grpSpPr bwMode="auto">
          <a:xfrm>
            <a:off x="1331913" y="5013325"/>
            <a:ext cx="6119812" cy="360363"/>
            <a:chOff x="839" y="3158"/>
            <a:chExt cx="3855" cy="227"/>
          </a:xfrm>
        </p:grpSpPr>
        <p:sp>
          <p:nvSpPr>
            <p:cNvPr id="25642" name="Line 115"/>
            <p:cNvSpPr>
              <a:spLocks noChangeShapeType="1"/>
            </p:cNvSpPr>
            <p:nvPr/>
          </p:nvSpPr>
          <p:spPr bwMode="auto">
            <a:xfrm flipH="1">
              <a:off x="839" y="3158"/>
              <a:ext cx="272" cy="181"/>
            </a:xfrm>
            <a:prstGeom prst="line">
              <a:avLst/>
            </a:prstGeom>
            <a:noFill/>
            <a:ln w="28575">
              <a:solidFill>
                <a:schemeClr val="tx1"/>
              </a:solidFill>
              <a:round/>
              <a:headEnd/>
              <a:tailEnd type="triangle" w="med" len="med"/>
            </a:ln>
          </p:spPr>
          <p:txBody>
            <a:bodyPr/>
            <a:lstStyle/>
            <a:p>
              <a:endParaRPr lang="zh-TW" altLang="en-US"/>
            </a:p>
          </p:txBody>
        </p:sp>
        <p:sp>
          <p:nvSpPr>
            <p:cNvPr id="25643" name="Line 116"/>
            <p:cNvSpPr>
              <a:spLocks noChangeShapeType="1"/>
            </p:cNvSpPr>
            <p:nvPr/>
          </p:nvSpPr>
          <p:spPr bwMode="auto">
            <a:xfrm>
              <a:off x="4468" y="3203"/>
              <a:ext cx="226" cy="182"/>
            </a:xfrm>
            <a:prstGeom prst="line">
              <a:avLst/>
            </a:prstGeom>
            <a:noFill/>
            <a:ln w="28575">
              <a:solidFill>
                <a:schemeClr val="tx1"/>
              </a:solidFill>
              <a:round/>
              <a:headEnd/>
              <a:tailEnd type="triangle" w="med" len="med"/>
            </a:ln>
          </p:spPr>
          <p:txBody>
            <a:bodyPr/>
            <a:lstStyle/>
            <a:p>
              <a:endParaRPr lang="zh-TW" altLang="en-US"/>
            </a:p>
          </p:txBody>
        </p:sp>
      </p:grpSp>
      <p:grpSp>
        <p:nvGrpSpPr>
          <p:cNvPr id="29" name="Group 127"/>
          <p:cNvGrpSpPr>
            <a:grpSpLocks/>
          </p:cNvGrpSpPr>
          <p:nvPr/>
        </p:nvGrpSpPr>
        <p:grpSpPr bwMode="auto">
          <a:xfrm>
            <a:off x="539750" y="3573463"/>
            <a:ext cx="7777163" cy="1871662"/>
            <a:chOff x="340" y="2251"/>
            <a:chExt cx="4899" cy="1179"/>
          </a:xfrm>
        </p:grpSpPr>
        <p:grpSp>
          <p:nvGrpSpPr>
            <p:cNvPr id="30" name="Group 126"/>
            <p:cNvGrpSpPr>
              <a:grpSpLocks/>
            </p:cNvGrpSpPr>
            <p:nvPr/>
          </p:nvGrpSpPr>
          <p:grpSpPr bwMode="auto">
            <a:xfrm>
              <a:off x="4830" y="2251"/>
              <a:ext cx="409" cy="1179"/>
              <a:chOff x="4921" y="2795"/>
              <a:chExt cx="409" cy="1179"/>
            </a:xfrm>
          </p:grpSpPr>
          <p:sp>
            <p:nvSpPr>
              <p:cNvPr id="25639" name="Line 118"/>
              <p:cNvSpPr>
                <a:spLocks noChangeShapeType="1"/>
              </p:cNvSpPr>
              <p:nvPr/>
            </p:nvSpPr>
            <p:spPr bwMode="auto">
              <a:xfrm>
                <a:off x="4921" y="3974"/>
                <a:ext cx="409" cy="0"/>
              </a:xfrm>
              <a:prstGeom prst="line">
                <a:avLst/>
              </a:prstGeom>
              <a:noFill/>
              <a:ln w="28575">
                <a:solidFill>
                  <a:schemeClr val="tx1"/>
                </a:solidFill>
                <a:round/>
                <a:headEnd/>
                <a:tailEnd/>
              </a:ln>
            </p:spPr>
            <p:txBody>
              <a:bodyPr/>
              <a:lstStyle/>
              <a:p>
                <a:endParaRPr lang="zh-TW" altLang="en-US"/>
              </a:p>
            </p:txBody>
          </p:sp>
          <p:sp>
            <p:nvSpPr>
              <p:cNvPr id="25640" name="Line 119"/>
              <p:cNvSpPr>
                <a:spLocks noChangeShapeType="1"/>
              </p:cNvSpPr>
              <p:nvPr/>
            </p:nvSpPr>
            <p:spPr bwMode="auto">
              <a:xfrm>
                <a:off x="5330" y="2795"/>
                <a:ext cx="0" cy="1179"/>
              </a:xfrm>
              <a:prstGeom prst="line">
                <a:avLst/>
              </a:prstGeom>
              <a:noFill/>
              <a:ln w="28575">
                <a:solidFill>
                  <a:schemeClr val="tx1"/>
                </a:solidFill>
                <a:round/>
                <a:headEnd/>
                <a:tailEnd/>
              </a:ln>
            </p:spPr>
            <p:txBody>
              <a:bodyPr/>
              <a:lstStyle/>
              <a:p>
                <a:endParaRPr lang="zh-TW" altLang="en-US"/>
              </a:p>
            </p:txBody>
          </p:sp>
          <p:sp>
            <p:nvSpPr>
              <p:cNvPr id="25641" name="Line 120"/>
              <p:cNvSpPr>
                <a:spLocks noChangeShapeType="1"/>
              </p:cNvSpPr>
              <p:nvPr/>
            </p:nvSpPr>
            <p:spPr bwMode="auto">
              <a:xfrm flipH="1">
                <a:off x="4921" y="2795"/>
                <a:ext cx="409" cy="0"/>
              </a:xfrm>
              <a:prstGeom prst="line">
                <a:avLst/>
              </a:prstGeom>
              <a:noFill/>
              <a:ln w="28575">
                <a:solidFill>
                  <a:schemeClr val="tx1"/>
                </a:solidFill>
                <a:round/>
                <a:headEnd/>
                <a:tailEnd type="triangle" w="med" len="med"/>
              </a:ln>
            </p:spPr>
            <p:txBody>
              <a:bodyPr/>
              <a:lstStyle/>
              <a:p>
                <a:endParaRPr lang="zh-TW" altLang="en-US"/>
              </a:p>
            </p:txBody>
          </p:sp>
        </p:grpSp>
        <p:grpSp>
          <p:nvGrpSpPr>
            <p:cNvPr id="31" name="Group 125"/>
            <p:cNvGrpSpPr>
              <a:grpSpLocks/>
            </p:cNvGrpSpPr>
            <p:nvPr/>
          </p:nvGrpSpPr>
          <p:grpSpPr bwMode="auto">
            <a:xfrm>
              <a:off x="340" y="2251"/>
              <a:ext cx="409" cy="1134"/>
              <a:chOff x="340" y="2251"/>
              <a:chExt cx="409" cy="1134"/>
            </a:xfrm>
          </p:grpSpPr>
          <p:sp>
            <p:nvSpPr>
              <p:cNvPr id="25636" name="Line 122"/>
              <p:cNvSpPr>
                <a:spLocks noChangeShapeType="1"/>
              </p:cNvSpPr>
              <p:nvPr/>
            </p:nvSpPr>
            <p:spPr bwMode="auto">
              <a:xfrm>
                <a:off x="340" y="3385"/>
                <a:ext cx="409" cy="0"/>
              </a:xfrm>
              <a:prstGeom prst="line">
                <a:avLst/>
              </a:prstGeom>
              <a:noFill/>
              <a:ln w="28575">
                <a:solidFill>
                  <a:schemeClr val="tx1"/>
                </a:solidFill>
                <a:round/>
                <a:headEnd/>
                <a:tailEnd/>
              </a:ln>
            </p:spPr>
            <p:txBody>
              <a:bodyPr/>
              <a:lstStyle/>
              <a:p>
                <a:endParaRPr lang="zh-TW" altLang="en-US"/>
              </a:p>
            </p:txBody>
          </p:sp>
          <p:sp>
            <p:nvSpPr>
              <p:cNvPr id="25637" name="Line 123"/>
              <p:cNvSpPr>
                <a:spLocks noChangeShapeType="1"/>
              </p:cNvSpPr>
              <p:nvPr/>
            </p:nvSpPr>
            <p:spPr bwMode="auto">
              <a:xfrm>
                <a:off x="340" y="2251"/>
                <a:ext cx="0" cy="1133"/>
              </a:xfrm>
              <a:prstGeom prst="line">
                <a:avLst/>
              </a:prstGeom>
              <a:noFill/>
              <a:ln w="28575">
                <a:solidFill>
                  <a:schemeClr val="tx1"/>
                </a:solidFill>
                <a:round/>
                <a:headEnd/>
                <a:tailEnd/>
              </a:ln>
            </p:spPr>
            <p:txBody>
              <a:bodyPr/>
              <a:lstStyle/>
              <a:p>
                <a:endParaRPr lang="zh-TW" altLang="en-US"/>
              </a:p>
            </p:txBody>
          </p:sp>
          <p:sp>
            <p:nvSpPr>
              <p:cNvPr id="25638" name="Line 124"/>
              <p:cNvSpPr>
                <a:spLocks noChangeShapeType="1"/>
              </p:cNvSpPr>
              <p:nvPr/>
            </p:nvSpPr>
            <p:spPr bwMode="auto">
              <a:xfrm>
                <a:off x="340" y="2251"/>
                <a:ext cx="363" cy="0"/>
              </a:xfrm>
              <a:prstGeom prst="line">
                <a:avLst/>
              </a:prstGeom>
              <a:noFill/>
              <a:ln w="28575">
                <a:solidFill>
                  <a:schemeClr val="tx1"/>
                </a:solidFill>
                <a:round/>
                <a:headEnd/>
                <a:tailEnd type="triangle" w="med" len="med"/>
              </a:ln>
            </p:spPr>
            <p:txBody>
              <a:bodyPr/>
              <a:lstStyle/>
              <a:p>
                <a:endParaRPr lang="zh-TW" altLang="en-US"/>
              </a:p>
            </p:txBody>
          </p:sp>
        </p:grpSp>
      </p:grpSp>
      <p:sp>
        <p:nvSpPr>
          <p:cNvPr id="5162" name="Text Box 42"/>
          <p:cNvSpPr txBox="1">
            <a:spLocks noChangeArrowheads="1"/>
          </p:cNvSpPr>
          <p:nvPr/>
        </p:nvSpPr>
        <p:spPr bwMode="auto">
          <a:xfrm>
            <a:off x="7812088" y="2924175"/>
            <a:ext cx="598487" cy="333375"/>
          </a:xfrm>
          <a:prstGeom prst="rect">
            <a:avLst/>
          </a:prstGeom>
          <a:solidFill>
            <a:srgbClr val="FF9900"/>
          </a:solidFill>
          <a:ln w="28575">
            <a:solidFill>
              <a:schemeClr val="tx1"/>
            </a:solidFill>
            <a:miter lim="800000"/>
            <a:headEnd/>
            <a:tailEnd/>
          </a:ln>
        </p:spPr>
        <p:txBody>
          <a:bodyPr wrap="none">
            <a:spAutoFit/>
          </a:bodyPr>
          <a:lstStyle/>
          <a:p>
            <a:pPr algn="l"/>
            <a:r>
              <a:rPr lang="en-US" altLang="zh-TW" sz="1400" b="1"/>
              <a:t>GPU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5124"/>
                                        </p:tgtEl>
                                        <p:attrNameLst>
                                          <p:attrName>style.visibility</p:attrName>
                                        </p:attrNameLst>
                                      </p:cBhvr>
                                      <p:to>
                                        <p:strVal val="visible"/>
                                      </p:to>
                                    </p:set>
                                    <p:animEffect transition="in" filter="blinds(horizontal)">
                                      <p:cBhvr>
                                        <p:cTn id="11" dur="500"/>
                                        <p:tgtEl>
                                          <p:spTgt spid="5124"/>
                                        </p:tgtEl>
                                      </p:cBhvr>
                                    </p:animEffect>
                                  </p:childTnLst>
                                </p:cTn>
                              </p:par>
                            </p:childTnLst>
                          </p:cTn>
                        </p:par>
                        <p:par>
                          <p:cTn id="12" fill="hold" nodeType="afterGroup">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5138"/>
                                        </p:tgtEl>
                                        <p:attrNameLst>
                                          <p:attrName>style.visibility</p:attrName>
                                        </p:attrNameLst>
                                      </p:cBhvr>
                                      <p:to>
                                        <p:strVal val="visible"/>
                                      </p:to>
                                    </p:set>
                                    <p:animEffect transition="in" filter="checkerboard(across)">
                                      <p:cBhvr>
                                        <p:cTn id="15" dur="500"/>
                                        <p:tgtEl>
                                          <p:spTgt spid="5138"/>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5125"/>
                                        </p:tgtEl>
                                        <p:attrNameLst>
                                          <p:attrName>style.visibility</p:attrName>
                                        </p:attrNameLst>
                                      </p:cBhvr>
                                      <p:to>
                                        <p:strVal val="visible"/>
                                      </p:to>
                                    </p:set>
                                    <p:animEffect transition="in" filter="blinds(horizontal)">
                                      <p:cBhvr>
                                        <p:cTn id="19" dur="500"/>
                                        <p:tgtEl>
                                          <p:spTgt spid="5125"/>
                                        </p:tgtEl>
                                      </p:cBhvr>
                                    </p:animEffect>
                                  </p:child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heckerboard(across)">
                                      <p:cBhvr>
                                        <p:cTn id="23" dur="500"/>
                                        <p:tgtEl>
                                          <p:spTgt spid="5"/>
                                        </p:tgtEl>
                                      </p:cBhvr>
                                    </p:animEffect>
                                  </p:childTnLst>
                                </p:cTn>
                              </p:par>
                            </p:childTnLst>
                          </p:cTn>
                        </p:par>
                        <p:par>
                          <p:cTn id="24" fill="hold" nodeType="afterGroup">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5126"/>
                                        </p:tgtEl>
                                        <p:attrNameLst>
                                          <p:attrName>style.visibility</p:attrName>
                                        </p:attrNameLst>
                                      </p:cBhvr>
                                      <p:to>
                                        <p:strVal val="visible"/>
                                      </p:to>
                                    </p:set>
                                    <p:animEffect transition="in" filter="blinds(horizontal)">
                                      <p:cBhvr>
                                        <p:cTn id="27" dur="500"/>
                                        <p:tgtEl>
                                          <p:spTgt spid="512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heckerboard(across)">
                                      <p:cBhvr>
                                        <p:cTn id="32" dur="500"/>
                                        <p:tgtEl>
                                          <p:spTgt spid="7"/>
                                        </p:tgtEl>
                                      </p:cBhvr>
                                    </p:animEffect>
                                  </p:childTnLst>
                                </p:cTn>
                              </p:par>
                            </p:childTnLst>
                          </p:cTn>
                        </p:par>
                        <p:par>
                          <p:cTn id="33" fill="hold" nodeType="afterGroup">
                            <p:stCondLst>
                              <p:cond delay="500"/>
                            </p:stCondLst>
                            <p:childTnLst>
                              <p:par>
                                <p:cTn id="34" presetID="2" presetClass="entr" presetSubtype="4"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ppt_x"/>
                                          </p:val>
                                        </p:tav>
                                        <p:tav tm="100000">
                                          <p:val>
                                            <p:strVal val="#ppt_x"/>
                                          </p:val>
                                        </p:tav>
                                      </p:tavLst>
                                    </p:anim>
                                    <p:anim calcmode="lin" valueType="num">
                                      <p:cBhvr additive="base">
                                        <p:cTn id="37" dur="500" fill="hold"/>
                                        <p:tgtEl>
                                          <p:spTgt spid="6"/>
                                        </p:tgtEl>
                                        <p:attrNameLst>
                                          <p:attrName>ppt_y</p:attrName>
                                        </p:attrNameLst>
                                      </p:cBhvr>
                                      <p:tavLst>
                                        <p:tav tm="0">
                                          <p:val>
                                            <p:strVal val="1+#ppt_h/2"/>
                                          </p:val>
                                        </p:tav>
                                        <p:tav tm="100000">
                                          <p:val>
                                            <p:strVal val="#ppt_y"/>
                                          </p:val>
                                        </p:tav>
                                      </p:tavLst>
                                    </p:anim>
                                  </p:childTnLst>
                                </p:cTn>
                              </p:par>
                            </p:childTnLst>
                          </p:cTn>
                        </p:par>
                        <p:par>
                          <p:cTn id="38" fill="hold" nodeType="afterGroup">
                            <p:stCondLst>
                              <p:cond delay="1000"/>
                            </p:stCondLst>
                            <p:childTnLst>
                              <p:par>
                                <p:cTn id="39" presetID="3" presetClass="entr" presetSubtype="10" fill="hold" grpId="0" nodeType="afterEffect">
                                  <p:stCondLst>
                                    <p:cond delay="0"/>
                                  </p:stCondLst>
                                  <p:childTnLst>
                                    <p:set>
                                      <p:cBhvr>
                                        <p:cTn id="40" dur="1" fill="hold">
                                          <p:stCondLst>
                                            <p:cond delay="0"/>
                                          </p:stCondLst>
                                        </p:cTn>
                                        <p:tgtEl>
                                          <p:spTgt spid="5149"/>
                                        </p:tgtEl>
                                        <p:attrNameLst>
                                          <p:attrName>style.visibility</p:attrName>
                                        </p:attrNameLst>
                                      </p:cBhvr>
                                      <p:to>
                                        <p:strVal val="visible"/>
                                      </p:to>
                                    </p:set>
                                    <p:animEffect transition="in" filter="blinds(horizontal)">
                                      <p:cBhvr>
                                        <p:cTn id="41" dur="500"/>
                                        <p:tgtEl>
                                          <p:spTgt spid="5149"/>
                                        </p:tgtEl>
                                      </p:cBhvr>
                                    </p:animEffect>
                                  </p:childTnLst>
                                </p:cTn>
                              </p:par>
                              <p:par>
                                <p:cTn id="42" presetID="3" presetClass="entr" presetSubtype="10" fill="hold" nodeType="withEffect">
                                  <p:stCondLst>
                                    <p:cond delay="0"/>
                                  </p:stCondLst>
                                  <p:childTnLst>
                                    <p:set>
                                      <p:cBhvr>
                                        <p:cTn id="43" dur="1" fill="hold">
                                          <p:stCondLst>
                                            <p:cond delay="0"/>
                                          </p:stCondLst>
                                        </p:cTn>
                                        <p:tgtEl>
                                          <p:spTgt spid="5150"/>
                                        </p:tgtEl>
                                        <p:attrNameLst>
                                          <p:attrName>style.visibility</p:attrName>
                                        </p:attrNameLst>
                                      </p:cBhvr>
                                      <p:to>
                                        <p:strVal val="visible"/>
                                      </p:to>
                                    </p:set>
                                    <p:animEffect transition="in" filter="blinds(horizontal)">
                                      <p:cBhvr>
                                        <p:cTn id="44" dur="500"/>
                                        <p:tgtEl>
                                          <p:spTgt spid="515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blinds(horizontal)">
                                      <p:cBhvr>
                                        <p:cTn id="49" dur="500"/>
                                        <p:tgtEl>
                                          <p:spTgt spid="8"/>
                                        </p:tgtEl>
                                      </p:cBhvr>
                                    </p:animEffect>
                                  </p:childTnLst>
                                </p:cTn>
                              </p:par>
                              <p:par>
                                <p:cTn id="50" presetID="3" presetClass="entr" presetSubtype="10" fill="hold" nodeType="with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blinds(horizontal)">
                                      <p:cBhvr>
                                        <p:cTn id="52" dur="500"/>
                                        <p:tgtEl>
                                          <p:spTgt spid="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nodeType="clickEffect">
                                  <p:stCondLst>
                                    <p:cond delay="0"/>
                                  </p:stCondLst>
                                  <p:childTnLst>
                                    <p:set>
                                      <p:cBhvr>
                                        <p:cTn id="56" dur="1" fill="hold">
                                          <p:stCondLst>
                                            <p:cond delay="0"/>
                                          </p:stCondLst>
                                        </p:cTn>
                                        <p:tgtEl>
                                          <p:spTgt spid="5161"/>
                                        </p:tgtEl>
                                        <p:attrNameLst>
                                          <p:attrName>style.visibility</p:attrName>
                                        </p:attrNameLst>
                                      </p:cBhvr>
                                      <p:to>
                                        <p:strVal val="visible"/>
                                      </p:to>
                                    </p:set>
                                    <p:anim calcmode="lin" valueType="num">
                                      <p:cBhvr additive="base">
                                        <p:cTn id="57" dur="500" fill="hold"/>
                                        <p:tgtEl>
                                          <p:spTgt spid="5161"/>
                                        </p:tgtEl>
                                        <p:attrNameLst>
                                          <p:attrName>ppt_x</p:attrName>
                                        </p:attrNameLst>
                                      </p:cBhvr>
                                      <p:tavLst>
                                        <p:tav tm="0">
                                          <p:val>
                                            <p:strVal val="#ppt_x"/>
                                          </p:val>
                                        </p:tav>
                                        <p:tav tm="100000">
                                          <p:val>
                                            <p:strVal val="#ppt_x"/>
                                          </p:val>
                                        </p:tav>
                                      </p:tavLst>
                                    </p:anim>
                                    <p:anim calcmode="lin" valueType="num">
                                      <p:cBhvr additive="base">
                                        <p:cTn id="58" dur="500" fill="hold"/>
                                        <p:tgtEl>
                                          <p:spTgt spid="5161"/>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5162"/>
                                        </p:tgtEl>
                                        <p:attrNameLst>
                                          <p:attrName>style.visibility</p:attrName>
                                        </p:attrNameLst>
                                      </p:cBhvr>
                                      <p:to>
                                        <p:strVal val="visible"/>
                                      </p:to>
                                    </p:set>
                                    <p:anim calcmode="lin" valueType="num">
                                      <p:cBhvr additive="base">
                                        <p:cTn id="63" dur="500" fill="hold"/>
                                        <p:tgtEl>
                                          <p:spTgt spid="5162"/>
                                        </p:tgtEl>
                                        <p:attrNameLst>
                                          <p:attrName>ppt_x</p:attrName>
                                        </p:attrNameLst>
                                      </p:cBhvr>
                                      <p:tavLst>
                                        <p:tav tm="0">
                                          <p:val>
                                            <p:strVal val="#ppt_x"/>
                                          </p:val>
                                        </p:tav>
                                        <p:tav tm="100000">
                                          <p:val>
                                            <p:strVal val="#ppt_x"/>
                                          </p:val>
                                        </p:tav>
                                      </p:tavLst>
                                    </p:anim>
                                    <p:anim calcmode="lin" valueType="num">
                                      <p:cBhvr additive="base">
                                        <p:cTn id="64" dur="500" fill="hold"/>
                                        <p:tgtEl>
                                          <p:spTgt spid="5162"/>
                                        </p:tgtEl>
                                        <p:attrNameLst>
                                          <p:attrName>ppt_y</p:attrName>
                                        </p:attrNameLst>
                                      </p:cBhvr>
                                      <p:tavLst>
                                        <p:tav tm="0">
                                          <p:val>
                                            <p:strVal val="1+#ppt_h/2"/>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5" presetClass="entr" presetSubtype="10" fill="hold" grpId="0" nodeType="clickEffect">
                                  <p:stCondLst>
                                    <p:cond delay="0"/>
                                  </p:stCondLst>
                                  <p:childTnLst>
                                    <p:set>
                                      <p:cBhvr>
                                        <p:cTn id="68" dur="1" fill="hold">
                                          <p:stCondLst>
                                            <p:cond delay="0"/>
                                          </p:stCondLst>
                                        </p:cTn>
                                        <p:tgtEl>
                                          <p:spTgt spid="5163"/>
                                        </p:tgtEl>
                                        <p:attrNameLst>
                                          <p:attrName>style.visibility</p:attrName>
                                        </p:attrNameLst>
                                      </p:cBhvr>
                                      <p:to>
                                        <p:strVal val="visible"/>
                                      </p:to>
                                    </p:set>
                                    <p:animEffect transition="in" filter="checkerboard(across)">
                                      <p:cBhvr>
                                        <p:cTn id="69" dur="500"/>
                                        <p:tgtEl>
                                          <p:spTgt spid="5163"/>
                                        </p:tgtEl>
                                      </p:cBhvr>
                                    </p:animEffect>
                                  </p:childTnLst>
                                </p:cTn>
                              </p:par>
                              <p:par>
                                <p:cTn id="70" presetID="5" presetClass="entr" presetSubtype="10" fill="hold" grpId="0" nodeType="withEffect">
                                  <p:stCondLst>
                                    <p:cond delay="0"/>
                                  </p:stCondLst>
                                  <p:childTnLst>
                                    <p:set>
                                      <p:cBhvr>
                                        <p:cTn id="71" dur="1" fill="hold">
                                          <p:stCondLst>
                                            <p:cond delay="0"/>
                                          </p:stCondLst>
                                        </p:cTn>
                                        <p:tgtEl>
                                          <p:spTgt spid="5164"/>
                                        </p:tgtEl>
                                        <p:attrNameLst>
                                          <p:attrName>style.visibility</p:attrName>
                                        </p:attrNameLst>
                                      </p:cBhvr>
                                      <p:to>
                                        <p:strVal val="visible"/>
                                      </p:to>
                                    </p:set>
                                    <p:animEffect transition="in" filter="checkerboard(across)">
                                      <p:cBhvr>
                                        <p:cTn id="72" dur="500"/>
                                        <p:tgtEl>
                                          <p:spTgt spid="5164"/>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8" presetClass="entr" presetSubtype="16" fill="hold"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diamond(in)">
                                      <p:cBhvr>
                                        <p:cTn id="77" dur="2000"/>
                                        <p:tgtEl>
                                          <p:spTgt spid="9"/>
                                        </p:tgtEl>
                                      </p:cBhvr>
                                    </p:animEffect>
                                  </p:childTnLst>
                                </p:cTn>
                              </p:par>
                              <p:par>
                                <p:cTn id="78" presetID="8" presetClass="entr" presetSubtype="16" fill="hold" nodeType="withEffect">
                                  <p:stCondLst>
                                    <p:cond delay="0"/>
                                  </p:stCondLst>
                                  <p:childTnLst>
                                    <p:set>
                                      <p:cBhvr>
                                        <p:cTn id="79" dur="1" fill="hold">
                                          <p:stCondLst>
                                            <p:cond delay="0"/>
                                          </p:stCondLst>
                                        </p:cTn>
                                        <p:tgtEl>
                                          <p:spTgt spid="10"/>
                                        </p:tgtEl>
                                        <p:attrNameLst>
                                          <p:attrName>style.visibility</p:attrName>
                                        </p:attrNameLst>
                                      </p:cBhvr>
                                      <p:to>
                                        <p:strVal val="visible"/>
                                      </p:to>
                                    </p:set>
                                    <p:animEffect transition="in" filter="diamond(in)">
                                      <p:cBhvr>
                                        <p:cTn id="80" dur="2000"/>
                                        <p:tgtEl>
                                          <p:spTgt spid="10"/>
                                        </p:tgtEl>
                                      </p:cBhvr>
                                    </p:animEffect>
                                  </p:childTnLst>
                                </p:cTn>
                              </p:par>
                            </p:childTnLst>
                          </p:cTn>
                        </p:par>
                        <p:par>
                          <p:cTn id="81" fill="hold" nodeType="afterGroup">
                            <p:stCondLst>
                              <p:cond delay="2000"/>
                            </p:stCondLst>
                            <p:childTnLst>
                              <p:par>
                                <p:cTn id="82" presetID="5" presetClass="entr" presetSubtype="10" fill="hold" nodeType="after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checkerboard(across)">
                                      <p:cBhvr>
                                        <p:cTn id="84" dur="500"/>
                                        <p:tgtEl>
                                          <p:spTgt spid="11"/>
                                        </p:tgtEl>
                                      </p:cBhvr>
                                    </p:animEffect>
                                  </p:childTnLst>
                                </p:cTn>
                              </p:par>
                              <p:par>
                                <p:cTn id="85" presetID="5" presetClass="entr" presetSubtype="1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checkerboard(across)">
                                      <p:cBhvr>
                                        <p:cTn id="87" dur="500"/>
                                        <p:tgtEl>
                                          <p:spTgt spid="1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15"/>
                                        </p:tgtEl>
                                        <p:attrNameLst>
                                          <p:attrName>style.visibility</p:attrName>
                                        </p:attrNameLst>
                                      </p:cBhvr>
                                      <p:to>
                                        <p:strVal val="visible"/>
                                      </p:to>
                                    </p:set>
                                    <p:animEffect transition="in" filter="blinds(horizontal)">
                                      <p:cBhvr>
                                        <p:cTn id="92" dur="500"/>
                                        <p:tgtEl>
                                          <p:spTgt spid="1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8" presetClass="entr" presetSubtype="16" fill="hold" nodeType="clickEffect">
                                  <p:stCondLst>
                                    <p:cond delay="0"/>
                                  </p:stCondLst>
                                  <p:childTnLst>
                                    <p:set>
                                      <p:cBhvr>
                                        <p:cTn id="96" dur="1" fill="hold">
                                          <p:stCondLst>
                                            <p:cond delay="0"/>
                                          </p:stCondLst>
                                        </p:cTn>
                                        <p:tgtEl>
                                          <p:spTgt spid="16"/>
                                        </p:tgtEl>
                                        <p:attrNameLst>
                                          <p:attrName>style.visibility</p:attrName>
                                        </p:attrNameLst>
                                      </p:cBhvr>
                                      <p:to>
                                        <p:strVal val="visible"/>
                                      </p:to>
                                    </p:set>
                                    <p:animEffect transition="in" filter="diamond(in)">
                                      <p:cBhvr>
                                        <p:cTn id="97" dur="2000"/>
                                        <p:tgtEl>
                                          <p:spTgt spid="16"/>
                                        </p:tgtEl>
                                      </p:cBhvr>
                                    </p:animEffect>
                                  </p:childTnLst>
                                </p:cTn>
                              </p:par>
                              <p:par>
                                <p:cTn id="98" presetID="8" presetClass="entr" presetSubtype="16" fill="hold" nodeType="withEffect">
                                  <p:stCondLst>
                                    <p:cond delay="0"/>
                                  </p:stCondLst>
                                  <p:childTnLst>
                                    <p:set>
                                      <p:cBhvr>
                                        <p:cTn id="99" dur="1" fill="hold">
                                          <p:stCondLst>
                                            <p:cond delay="0"/>
                                          </p:stCondLst>
                                        </p:cTn>
                                        <p:tgtEl>
                                          <p:spTgt spid="18"/>
                                        </p:tgtEl>
                                        <p:attrNameLst>
                                          <p:attrName>style.visibility</p:attrName>
                                        </p:attrNameLst>
                                      </p:cBhvr>
                                      <p:to>
                                        <p:strVal val="visible"/>
                                      </p:to>
                                    </p:set>
                                    <p:animEffect transition="in" filter="diamond(in)">
                                      <p:cBhvr>
                                        <p:cTn id="100" dur="2000"/>
                                        <p:tgtEl>
                                          <p:spTgt spid="18"/>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3" presetClass="entr" presetSubtype="10" fill="hold" nodeType="click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blinds(horizontal)">
                                      <p:cBhvr>
                                        <p:cTn id="105" dur="500"/>
                                        <p:tgtEl>
                                          <p:spTgt spid="19"/>
                                        </p:tgtEl>
                                      </p:cBhvr>
                                    </p:animEffect>
                                  </p:childTnLst>
                                </p:cTn>
                              </p:par>
                              <p:par>
                                <p:cTn id="106" presetID="3" presetClass="entr" presetSubtype="10" fill="hold" nodeType="withEffect">
                                  <p:stCondLst>
                                    <p:cond delay="0"/>
                                  </p:stCondLst>
                                  <p:childTnLst>
                                    <p:set>
                                      <p:cBhvr>
                                        <p:cTn id="107" dur="1" fill="hold">
                                          <p:stCondLst>
                                            <p:cond delay="0"/>
                                          </p:stCondLst>
                                        </p:cTn>
                                        <p:tgtEl>
                                          <p:spTgt spid="20"/>
                                        </p:tgtEl>
                                        <p:attrNameLst>
                                          <p:attrName>style.visibility</p:attrName>
                                        </p:attrNameLst>
                                      </p:cBhvr>
                                      <p:to>
                                        <p:strVal val="visible"/>
                                      </p:to>
                                    </p:set>
                                    <p:animEffect transition="in" filter="blinds(horizontal)">
                                      <p:cBhvr>
                                        <p:cTn id="108" dur="500"/>
                                        <p:tgtEl>
                                          <p:spTgt spid="20"/>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3" presetClass="entr" presetSubtype="10" fill="hold" nodeType="clickEffect">
                                  <p:stCondLst>
                                    <p:cond delay="0"/>
                                  </p:stCondLst>
                                  <p:childTnLst>
                                    <p:set>
                                      <p:cBhvr>
                                        <p:cTn id="112" dur="1" fill="hold">
                                          <p:stCondLst>
                                            <p:cond delay="0"/>
                                          </p:stCondLst>
                                        </p:cTn>
                                        <p:tgtEl>
                                          <p:spTgt spid="21"/>
                                        </p:tgtEl>
                                        <p:attrNameLst>
                                          <p:attrName>style.visibility</p:attrName>
                                        </p:attrNameLst>
                                      </p:cBhvr>
                                      <p:to>
                                        <p:strVal val="visible"/>
                                      </p:to>
                                    </p:set>
                                    <p:animEffect transition="in" filter="blinds(horizontal)">
                                      <p:cBhvr>
                                        <p:cTn id="113" dur="500"/>
                                        <p:tgtEl>
                                          <p:spTgt spid="21"/>
                                        </p:tgtEl>
                                      </p:cBhvr>
                                    </p:animEffect>
                                  </p:childTnLst>
                                </p:cTn>
                              </p:par>
                            </p:childTnLst>
                          </p:cTn>
                        </p:par>
                        <p:par>
                          <p:cTn id="114" fill="hold" nodeType="afterGroup">
                            <p:stCondLst>
                              <p:cond delay="500"/>
                            </p:stCondLst>
                            <p:childTnLst>
                              <p:par>
                                <p:cTn id="115" presetID="8" presetClass="entr" presetSubtype="16" fill="hold" nodeType="afterEffect">
                                  <p:stCondLst>
                                    <p:cond delay="0"/>
                                  </p:stCondLst>
                                  <p:childTnLst>
                                    <p:set>
                                      <p:cBhvr>
                                        <p:cTn id="116" dur="1" fill="hold">
                                          <p:stCondLst>
                                            <p:cond delay="0"/>
                                          </p:stCondLst>
                                        </p:cTn>
                                        <p:tgtEl>
                                          <p:spTgt spid="22"/>
                                        </p:tgtEl>
                                        <p:attrNameLst>
                                          <p:attrName>style.visibility</p:attrName>
                                        </p:attrNameLst>
                                      </p:cBhvr>
                                      <p:to>
                                        <p:strVal val="visible"/>
                                      </p:to>
                                    </p:set>
                                    <p:animEffect transition="in" filter="diamond(in)">
                                      <p:cBhvr>
                                        <p:cTn id="117" dur="2000"/>
                                        <p:tgtEl>
                                          <p:spTgt spid="22"/>
                                        </p:tgtEl>
                                      </p:cBhvr>
                                    </p:animEffect>
                                  </p:childTnLst>
                                </p:cTn>
                              </p:par>
                            </p:childTnLst>
                          </p:cTn>
                        </p:par>
                        <p:par>
                          <p:cTn id="118" fill="hold" nodeType="afterGroup">
                            <p:stCondLst>
                              <p:cond delay="2500"/>
                            </p:stCondLst>
                            <p:childTnLst>
                              <p:par>
                                <p:cTn id="119" presetID="8" presetClass="entr" presetSubtype="16" fill="hold" nodeType="afterEffect">
                                  <p:stCondLst>
                                    <p:cond delay="0"/>
                                  </p:stCondLst>
                                  <p:childTnLst>
                                    <p:set>
                                      <p:cBhvr>
                                        <p:cTn id="120" dur="1" fill="hold">
                                          <p:stCondLst>
                                            <p:cond delay="0"/>
                                          </p:stCondLst>
                                        </p:cTn>
                                        <p:tgtEl>
                                          <p:spTgt spid="25"/>
                                        </p:tgtEl>
                                        <p:attrNameLst>
                                          <p:attrName>style.visibility</p:attrName>
                                        </p:attrNameLst>
                                      </p:cBhvr>
                                      <p:to>
                                        <p:strVal val="visible"/>
                                      </p:to>
                                    </p:set>
                                    <p:animEffect transition="in" filter="diamond(in)">
                                      <p:cBhvr>
                                        <p:cTn id="121" dur="2000"/>
                                        <p:tgtEl>
                                          <p:spTgt spid="25"/>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2" presetClass="exit" presetSubtype="4" fill="hold" nodeType="clickEffect">
                                  <p:stCondLst>
                                    <p:cond delay="0"/>
                                  </p:stCondLst>
                                  <p:childTnLst>
                                    <p:anim calcmode="lin" valueType="num">
                                      <p:cBhvr additive="base">
                                        <p:cTn id="125" dur="500"/>
                                        <p:tgtEl>
                                          <p:spTgt spid="22"/>
                                        </p:tgtEl>
                                        <p:attrNameLst>
                                          <p:attrName>ppt_x</p:attrName>
                                        </p:attrNameLst>
                                      </p:cBhvr>
                                      <p:tavLst>
                                        <p:tav tm="0">
                                          <p:val>
                                            <p:strVal val="ppt_x"/>
                                          </p:val>
                                        </p:tav>
                                        <p:tav tm="100000">
                                          <p:val>
                                            <p:strVal val="ppt_x"/>
                                          </p:val>
                                        </p:tav>
                                      </p:tavLst>
                                    </p:anim>
                                    <p:anim calcmode="lin" valueType="num">
                                      <p:cBhvr additive="base">
                                        <p:cTn id="126" dur="500"/>
                                        <p:tgtEl>
                                          <p:spTgt spid="22"/>
                                        </p:tgtEl>
                                        <p:attrNameLst>
                                          <p:attrName>ppt_y</p:attrName>
                                        </p:attrNameLst>
                                      </p:cBhvr>
                                      <p:tavLst>
                                        <p:tav tm="0">
                                          <p:val>
                                            <p:strVal val="ppt_y"/>
                                          </p:val>
                                        </p:tav>
                                        <p:tav tm="100000">
                                          <p:val>
                                            <p:strVal val="1+ppt_h/2"/>
                                          </p:val>
                                        </p:tav>
                                      </p:tavLst>
                                    </p:anim>
                                    <p:set>
                                      <p:cBhvr>
                                        <p:cTn id="127" dur="1" fill="hold">
                                          <p:stCondLst>
                                            <p:cond delay="499"/>
                                          </p:stCondLst>
                                        </p:cTn>
                                        <p:tgtEl>
                                          <p:spTgt spid="22"/>
                                        </p:tgtEl>
                                        <p:attrNameLst>
                                          <p:attrName>style.visibility</p:attrName>
                                        </p:attrNameLst>
                                      </p:cBhvr>
                                      <p:to>
                                        <p:strVal val="hidden"/>
                                      </p:to>
                                    </p:set>
                                  </p:childTnLst>
                                </p:cTn>
                              </p:par>
                              <p:par>
                                <p:cTn id="128" presetID="2" presetClass="exit" presetSubtype="4" fill="hold" nodeType="withEffect">
                                  <p:stCondLst>
                                    <p:cond delay="0"/>
                                  </p:stCondLst>
                                  <p:childTnLst>
                                    <p:anim calcmode="lin" valueType="num">
                                      <p:cBhvr additive="base">
                                        <p:cTn id="129" dur="500"/>
                                        <p:tgtEl>
                                          <p:spTgt spid="21"/>
                                        </p:tgtEl>
                                        <p:attrNameLst>
                                          <p:attrName>ppt_x</p:attrName>
                                        </p:attrNameLst>
                                      </p:cBhvr>
                                      <p:tavLst>
                                        <p:tav tm="0">
                                          <p:val>
                                            <p:strVal val="ppt_x"/>
                                          </p:val>
                                        </p:tav>
                                        <p:tav tm="100000">
                                          <p:val>
                                            <p:strVal val="ppt_x"/>
                                          </p:val>
                                        </p:tav>
                                      </p:tavLst>
                                    </p:anim>
                                    <p:anim calcmode="lin" valueType="num">
                                      <p:cBhvr additive="base">
                                        <p:cTn id="130" dur="500"/>
                                        <p:tgtEl>
                                          <p:spTgt spid="21"/>
                                        </p:tgtEl>
                                        <p:attrNameLst>
                                          <p:attrName>ppt_y</p:attrName>
                                        </p:attrNameLst>
                                      </p:cBhvr>
                                      <p:tavLst>
                                        <p:tav tm="0">
                                          <p:val>
                                            <p:strVal val="ppt_y"/>
                                          </p:val>
                                        </p:tav>
                                        <p:tav tm="100000">
                                          <p:val>
                                            <p:strVal val="1+ppt_h/2"/>
                                          </p:val>
                                        </p:tav>
                                      </p:tavLst>
                                    </p:anim>
                                    <p:set>
                                      <p:cBhvr>
                                        <p:cTn id="131" dur="1" fill="hold">
                                          <p:stCondLst>
                                            <p:cond delay="499"/>
                                          </p:stCondLst>
                                        </p:cTn>
                                        <p:tgtEl>
                                          <p:spTgt spid="21"/>
                                        </p:tgtEl>
                                        <p:attrNameLst>
                                          <p:attrName>style.visibility</p:attrName>
                                        </p:attrNameLst>
                                      </p:cBhvr>
                                      <p:to>
                                        <p:strVal val="hidden"/>
                                      </p:to>
                                    </p:set>
                                  </p:childTnLst>
                                </p:cTn>
                              </p:par>
                              <p:par>
                                <p:cTn id="132" presetID="2" presetClass="exit" presetSubtype="4" fill="hold" nodeType="withEffect">
                                  <p:stCondLst>
                                    <p:cond delay="0"/>
                                  </p:stCondLst>
                                  <p:childTnLst>
                                    <p:anim calcmode="lin" valueType="num">
                                      <p:cBhvr additive="base">
                                        <p:cTn id="133" dur="500"/>
                                        <p:tgtEl>
                                          <p:spTgt spid="25"/>
                                        </p:tgtEl>
                                        <p:attrNameLst>
                                          <p:attrName>ppt_x</p:attrName>
                                        </p:attrNameLst>
                                      </p:cBhvr>
                                      <p:tavLst>
                                        <p:tav tm="0">
                                          <p:val>
                                            <p:strVal val="ppt_x"/>
                                          </p:val>
                                        </p:tav>
                                        <p:tav tm="100000">
                                          <p:val>
                                            <p:strVal val="ppt_x"/>
                                          </p:val>
                                        </p:tav>
                                      </p:tavLst>
                                    </p:anim>
                                    <p:anim calcmode="lin" valueType="num">
                                      <p:cBhvr additive="base">
                                        <p:cTn id="134" dur="500"/>
                                        <p:tgtEl>
                                          <p:spTgt spid="25"/>
                                        </p:tgtEl>
                                        <p:attrNameLst>
                                          <p:attrName>ppt_y</p:attrName>
                                        </p:attrNameLst>
                                      </p:cBhvr>
                                      <p:tavLst>
                                        <p:tav tm="0">
                                          <p:val>
                                            <p:strVal val="ppt_y"/>
                                          </p:val>
                                        </p:tav>
                                        <p:tav tm="100000">
                                          <p:val>
                                            <p:strVal val="1+ppt_h/2"/>
                                          </p:val>
                                        </p:tav>
                                      </p:tavLst>
                                    </p:anim>
                                    <p:set>
                                      <p:cBhvr>
                                        <p:cTn id="135" dur="1" fill="hold">
                                          <p:stCondLst>
                                            <p:cond delay="499"/>
                                          </p:stCondLst>
                                        </p:cTn>
                                        <p:tgtEl>
                                          <p:spTgt spid="25"/>
                                        </p:tgtEl>
                                        <p:attrNameLst>
                                          <p:attrName>style.visibility</p:attrName>
                                        </p:attrNameLst>
                                      </p:cBhvr>
                                      <p:to>
                                        <p:strVal val="hidden"/>
                                      </p:to>
                                    </p:se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3" presetClass="entr" presetSubtype="10" fill="hold" nodeType="clickEffect">
                                  <p:stCondLst>
                                    <p:cond delay="0"/>
                                  </p:stCondLst>
                                  <p:childTnLst>
                                    <p:set>
                                      <p:cBhvr>
                                        <p:cTn id="139" dur="1" fill="hold">
                                          <p:stCondLst>
                                            <p:cond delay="0"/>
                                          </p:stCondLst>
                                        </p:cTn>
                                        <p:tgtEl>
                                          <p:spTgt spid="28"/>
                                        </p:tgtEl>
                                        <p:attrNameLst>
                                          <p:attrName>style.visibility</p:attrName>
                                        </p:attrNameLst>
                                      </p:cBhvr>
                                      <p:to>
                                        <p:strVal val="visible"/>
                                      </p:to>
                                    </p:set>
                                    <p:animEffect transition="in" filter="blinds(horizontal)">
                                      <p:cBhvr>
                                        <p:cTn id="140" dur="500"/>
                                        <p:tgtEl>
                                          <p:spTgt spid="28"/>
                                        </p:tgtEl>
                                      </p:cBhvr>
                                    </p:animEffect>
                                  </p:childTnLst>
                                </p:cTn>
                              </p:par>
                            </p:childTnLst>
                          </p:cTn>
                        </p:par>
                        <p:par>
                          <p:cTn id="141" fill="hold" nodeType="afterGroup">
                            <p:stCondLst>
                              <p:cond delay="500"/>
                            </p:stCondLst>
                            <p:childTnLst>
                              <p:par>
                                <p:cTn id="142" presetID="8" presetClass="entr" presetSubtype="16" fill="hold" nodeType="afterEffect">
                                  <p:stCondLst>
                                    <p:cond delay="0"/>
                                  </p:stCondLst>
                                  <p:childTnLst>
                                    <p:set>
                                      <p:cBhvr>
                                        <p:cTn id="143" dur="1" fill="hold">
                                          <p:stCondLst>
                                            <p:cond delay="0"/>
                                          </p:stCondLst>
                                        </p:cTn>
                                        <p:tgtEl>
                                          <p:spTgt spid="29"/>
                                        </p:tgtEl>
                                        <p:attrNameLst>
                                          <p:attrName>style.visibility</p:attrName>
                                        </p:attrNameLst>
                                      </p:cBhvr>
                                      <p:to>
                                        <p:strVal val="visible"/>
                                      </p:to>
                                    </p:set>
                                    <p:animEffect transition="in" filter="diamond(in)">
                                      <p:cBhvr>
                                        <p:cTn id="144"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5125" grpId="0" animBg="1"/>
      <p:bldP spid="5138" grpId="0" animBg="1"/>
      <p:bldP spid="5126" grpId="0" animBg="1"/>
      <p:bldP spid="5149" grpId="0" animBg="1"/>
      <p:bldP spid="5163" grpId="0" animBg="1"/>
      <p:bldP spid="5164" grpId="0" animBg="1"/>
      <p:bldP spid="516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92514" name="Picture 2"/>
          <p:cNvPicPr>
            <a:picLocks noChangeAspect="1" noChangeArrowheads="1"/>
          </p:cNvPicPr>
          <p:nvPr/>
        </p:nvPicPr>
        <p:blipFill>
          <a:blip r:embed="rId2" cstate="print"/>
          <a:srcRect l="36246" t="21069" r="31655" b="11782"/>
          <a:stretch>
            <a:fillRect/>
          </a:stretch>
        </p:blipFill>
        <p:spPr bwMode="auto">
          <a:xfrm>
            <a:off x="1190897" y="0"/>
            <a:ext cx="7269535" cy="6858000"/>
          </a:xfrm>
          <a:prstGeom prst="rect">
            <a:avLst/>
          </a:prstGeom>
          <a:noFill/>
          <a:ln w="9525">
            <a:noFill/>
            <a:miter lim="800000"/>
            <a:headEnd/>
            <a:tailEnd/>
          </a:ln>
        </p:spPr>
      </p:pic>
      <p:sp>
        <p:nvSpPr>
          <p:cNvPr id="4" name="矩形 3"/>
          <p:cNvSpPr/>
          <p:nvPr/>
        </p:nvSpPr>
        <p:spPr>
          <a:xfrm>
            <a:off x="4716016" y="3789040"/>
            <a:ext cx="1080120"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Naive</a:t>
            </a:r>
            <a:endParaRPr lang="zh-TW" altLang="en-US" dirty="0">
              <a:solidFill>
                <a:schemeClr val="tx1"/>
              </a:solidFill>
            </a:endParaRPr>
          </a:p>
        </p:txBody>
      </p:sp>
      <p:sp>
        <p:nvSpPr>
          <p:cNvPr id="5" name="矩形 4"/>
          <p:cNvSpPr/>
          <p:nvPr/>
        </p:nvSpPr>
        <p:spPr>
          <a:xfrm>
            <a:off x="6948264" y="3789040"/>
            <a:ext cx="1080120"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DP</a:t>
            </a:r>
            <a:endParaRPr lang="zh-TW" altLang="en-US"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CUDA</a:t>
            </a:r>
            <a:r>
              <a:rPr lang="zh-TW" altLang="en-US" dirty="0" smtClean="0"/>
              <a:t>的運算架構</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35842" name="Picture 2" descr="http://www2.engr.arizona.edu/~yangsong/gpu2.png"/>
          <p:cNvPicPr>
            <a:picLocks noChangeAspect="1" noChangeArrowheads="1"/>
          </p:cNvPicPr>
          <p:nvPr/>
        </p:nvPicPr>
        <p:blipFill>
          <a:blip r:embed="rId3" cstate="print"/>
          <a:srcRect r="51910"/>
          <a:stretch>
            <a:fillRect/>
          </a:stretch>
        </p:blipFill>
        <p:spPr bwMode="auto">
          <a:xfrm>
            <a:off x="2483769" y="1323332"/>
            <a:ext cx="4248472" cy="556205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CUDA</a:t>
            </a:r>
            <a:r>
              <a:rPr lang="zh-TW" altLang="en-US" dirty="0" smtClean="0"/>
              <a:t>的運算架構</a:t>
            </a:r>
            <a:endParaRPr lang="zh-TW" altLang="en-US" dirty="0"/>
          </a:p>
        </p:txBody>
      </p:sp>
      <p:sp>
        <p:nvSpPr>
          <p:cNvPr id="3" name="內容版面配置區 2"/>
          <p:cNvSpPr>
            <a:spLocks noGrp="1"/>
          </p:cNvSpPr>
          <p:nvPr>
            <p:ph idx="1"/>
          </p:nvPr>
        </p:nvSpPr>
        <p:spPr>
          <a:xfrm>
            <a:off x="683568" y="1700808"/>
            <a:ext cx="7992888" cy="3888432"/>
          </a:xfrm>
        </p:spPr>
        <p:txBody>
          <a:bodyPr>
            <a:normAutofit/>
          </a:bodyPr>
          <a:lstStyle/>
          <a:p>
            <a:r>
              <a:rPr lang="en-US" altLang="zh-TW" dirty="0" smtClean="0"/>
              <a:t>Warp</a:t>
            </a:r>
          </a:p>
          <a:p>
            <a:pPr lvl="1"/>
            <a:endParaRPr lang="en-US" altLang="zh-TW" dirty="0" smtClean="0"/>
          </a:p>
          <a:p>
            <a:pPr lvl="1"/>
            <a:r>
              <a:rPr lang="en-US" altLang="zh-TW" dirty="0" smtClean="0"/>
              <a:t>CUDA</a:t>
            </a:r>
            <a:r>
              <a:rPr lang="zh-TW" altLang="en-US" dirty="0" smtClean="0"/>
              <a:t>的計算單位</a:t>
            </a:r>
            <a:endParaRPr lang="en-US" altLang="zh-TW" dirty="0" smtClean="0"/>
          </a:p>
          <a:p>
            <a:pPr lvl="1"/>
            <a:endParaRPr lang="en-US" altLang="zh-TW" dirty="0" smtClean="0"/>
          </a:p>
          <a:p>
            <a:pPr lvl="1"/>
            <a:r>
              <a:rPr lang="zh-TW" altLang="en-US" dirty="0" smtClean="0"/>
              <a:t>內含</a:t>
            </a:r>
            <a:r>
              <a:rPr lang="en-US" altLang="zh-TW" dirty="0" smtClean="0"/>
              <a:t>32</a:t>
            </a:r>
            <a:r>
              <a:rPr lang="zh-TW" altLang="en-US" dirty="0" smtClean="0"/>
              <a:t>個</a:t>
            </a:r>
            <a:r>
              <a:rPr lang="en-US" altLang="zh-TW" dirty="0" smtClean="0"/>
              <a:t>thread</a:t>
            </a:r>
          </a:p>
          <a:p>
            <a:pPr lvl="1"/>
            <a:endParaRPr lang="en-US" altLang="zh-TW" dirty="0" smtClean="0"/>
          </a:p>
          <a:p>
            <a:pPr lvl="1"/>
            <a:r>
              <a:rPr lang="en-US" altLang="zh-TW" dirty="0" smtClean="0"/>
              <a:t>1</a:t>
            </a:r>
            <a:r>
              <a:rPr lang="zh-TW" altLang="en-US" dirty="0" smtClean="0"/>
              <a:t>個</a:t>
            </a:r>
            <a:r>
              <a:rPr lang="en-US" altLang="zh-TW" dirty="0" smtClean="0"/>
              <a:t>block</a:t>
            </a:r>
            <a:r>
              <a:rPr lang="zh-TW" altLang="en-US" dirty="0" smtClean="0"/>
              <a:t>內上限為</a:t>
            </a:r>
            <a:r>
              <a:rPr lang="en-US" altLang="zh-TW" dirty="0" smtClean="0"/>
              <a:t>128</a:t>
            </a:r>
          </a:p>
          <a:p>
            <a:endParaRPr lang="zh-TW" altLang="en-US" dirty="0"/>
          </a:p>
        </p:txBody>
      </p:sp>
      <p:graphicFrame>
        <p:nvGraphicFramePr>
          <p:cNvPr id="11" name="圖表 10"/>
          <p:cNvGraphicFramePr/>
          <p:nvPr/>
        </p:nvGraphicFramePr>
        <p:xfrm>
          <a:off x="4751512" y="3717032"/>
          <a:ext cx="4392488" cy="273630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Naïve Load Balance</a:t>
            </a:r>
            <a:r>
              <a:rPr lang="zh-TW" altLang="en-US" dirty="0" smtClean="0"/>
              <a:t>特性</a:t>
            </a:r>
            <a:endParaRPr lang="zh-TW" altLang="en-US" dirty="0"/>
          </a:p>
        </p:txBody>
      </p:sp>
      <p:sp>
        <p:nvSpPr>
          <p:cNvPr id="3" name="內容版面配置區 2"/>
          <p:cNvSpPr>
            <a:spLocks noGrp="1"/>
          </p:cNvSpPr>
          <p:nvPr>
            <p:ph idx="1"/>
          </p:nvPr>
        </p:nvSpPr>
        <p:spPr>
          <a:xfrm>
            <a:off x="612648" y="1600200"/>
            <a:ext cx="8153400" cy="4781128"/>
          </a:xfrm>
        </p:spPr>
        <p:txBody>
          <a:bodyPr>
            <a:normAutofit/>
          </a:bodyPr>
          <a:lstStyle/>
          <a:p>
            <a:r>
              <a:rPr lang="zh-TW" altLang="en-US" sz="3200" dirty="0" smtClean="0"/>
              <a:t>把所有的工作量</a:t>
            </a:r>
            <a:r>
              <a:rPr lang="en-US" altLang="zh-TW" sz="3200" dirty="0" smtClean="0"/>
              <a:t>(</a:t>
            </a:r>
            <a:r>
              <a:rPr lang="zh-TW" altLang="en-US" sz="3200" dirty="0" smtClean="0"/>
              <a:t>策略的組合總數</a:t>
            </a:r>
            <a:r>
              <a:rPr lang="en-US" altLang="zh-TW" sz="3200" dirty="0" smtClean="0"/>
              <a:t>)</a:t>
            </a:r>
          </a:p>
          <a:p>
            <a:pPr>
              <a:buNone/>
            </a:pPr>
            <a:r>
              <a:rPr lang="en-US" altLang="zh-TW" sz="3200" dirty="0" smtClean="0"/>
              <a:t>	</a:t>
            </a:r>
            <a:r>
              <a:rPr lang="zh-TW" altLang="en-US" sz="3200" dirty="0" smtClean="0"/>
              <a:t>平均分配給各個計算單元</a:t>
            </a:r>
            <a:endParaRPr lang="en-US" altLang="zh-TW" sz="3200" dirty="0" smtClean="0"/>
          </a:p>
          <a:p>
            <a:pPr>
              <a:buNone/>
            </a:pPr>
            <a:endParaRPr lang="en-US" altLang="zh-TW" sz="3200" dirty="0" smtClean="0"/>
          </a:p>
          <a:p>
            <a:r>
              <a:rPr lang="zh-TW" altLang="en-US" sz="3200" dirty="0" smtClean="0"/>
              <a:t>以達到整體計算時間最佳化</a:t>
            </a:r>
            <a:endParaRPr lang="en-US" altLang="zh-TW" sz="3200" dirty="0" smtClean="0"/>
          </a:p>
          <a:p>
            <a:pPr>
              <a:buNone/>
            </a:pPr>
            <a:endParaRPr lang="en-US" altLang="zh-TW" sz="3200" dirty="0" smtClean="0"/>
          </a:p>
          <a:p>
            <a:endParaRPr lang="en-US" altLang="zh-TW" sz="3200" dirty="0" smtClean="0"/>
          </a:p>
          <a:p>
            <a:endParaRPr lang="en-US" altLang="zh-TW" dirty="0" smtClean="0"/>
          </a:p>
          <a:p>
            <a:endParaRPr lang="zh-TW" altLang="en-US" dirty="0"/>
          </a:p>
        </p:txBody>
      </p:sp>
      <p:sp>
        <p:nvSpPr>
          <p:cNvPr id="922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0"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2"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4"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6"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26"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3"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6" name="Rectangle 18"/>
          <p:cNvSpPr>
            <a:spLocks noChangeArrowheads="1"/>
          </p:cNvSpPr>
          <p:nvPr/>
        </p:nvSpPr>
        <p:spPr bwMode="auto">
          <a:xfrm>
            <a:off x="0" y="1371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grpSp>
        <p:nvGrpSpPr>
          <p:cNvPr id="16" name="群組 39"/>
          <p:cNvGrpSpPr/>
          <p:nvPr/>
        </p:nvGrpSpPr>
        <p:grpSpPr>
          <a:xfrm>
            <a:off x="6263680" y="2132856"/>
            <a:ext cx="2880320" cy="4509120"/>
            <a:chOff x="6300192" y="1700808"/>
            <a:chExt cx="3009020" cy="4824536"/>
          </a:xfrm>
        </p:grpSpPr>
        <p:pic>
          <p:nvPicPr>
            <p:cNvPr id="17" name="圖片 16" descr="load balance.png"/>
            <p:cNvPicPr>
              <a:picLocks noChangeAspect="1"/>
            </p:cNvPicPr>
            <p:nvPr/>
          </p:nvPicPr>
          <p:blipFill>
            <a:blip r:embed="rId3" cstate="print"/>
            <a:stretch>
              <a:fillRect/>
            </a:stretch>
          </p:blipFill>
          <p:spPr>
            <a:xfrm>
              <a:off x="6372200" y="1700808"/>
              <a:ext cx="2937012" cy="4761107"/>
            </a:xfrm>
            <a:prstGeom prst="rect">
              <a:avLst/>
            </a:prstGeom>
          </p:spPr>
        </p:pic>
        <p:sp>
          <p:nvSpPr>
            <p:cNvPr id="18" name="矩形 17"/>
            <p:cNvSpPr/>
            <p:nvPr/>
          </p:nvSpPr>
          <p:spPr>
            <a:xfrm>
              <a:off x="6300192" y="6165304"/>
              <a:ext cx="2771800"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p:cNvSpPr txBox="1"/>
            <p:nvPr/>
          </p:nvSpPr>
          <p:spPr>
            <a:xfrm>
              <a:off x="6300192" y="6093296"/>
              <a:ext cx="1008112" cy="400110"/>
            </a:xfrm>
            <a:prstGeom prst="rect">
              <a:avLst/>
            </a:prstGeom>
            <a:noFill/>
          </p:spPr>
          <p:txBody>
            <a:bodyPr wrap="square" rtlCol="0">
              <a:spAutoFit/>
            </a:bodyPr>
            <a:lstStyle/>
            <a:p>
              <a:r>
                <a:rPr lang="en-US" altLang="zh-TW" sz="2000" b="1" dirty="0" smtClean="0"/>
                <a:t>warp1</a:t>
              </a:r>
              <a:endParaRPr lang="zh-TW" altLang="en-US" sz="2000" b="1" dirty="0"/>
            </a:p>
          </p:txBody>
        </p:sp>
        <p:sp>
          <p:nvSpPr>
            <p:cNvPr id="20" name="文字方塊 19"/>
            <p:cNvSpPr txBox="1"/>
            <p:nvPr/>
          </p:nvSpPr>
          <p:spPr>
            <a:xfrm>
              <a:off x="7308304" y="6093296"/>
              <a:ext cx="1080120" cy="400110"/>
            </a:xfrm>
            <a:prstGeom prst="rect">
              <a:avLst/>
            </a:prstGeom>
            <a:noFill/>
          </p:spPr>
          <p:txBody>
            <a:bodyPr wrap="square" rtlCol="0">
              <a:spAutoFit/>
            </a:bodyPr>
            <a:lstStyle/>
            <a:p>
              <a:r>
                <a:rPr lang="en-US" altLang="zh-TW" sz="2000" b="1" dirty="0" smtClean="0"/>
                <a:t>warp2</a:t>
              </a:r>
              <a:endParaRPr lang="zh-TW" altLang="en-US" sz="2000" b="1" dirty="0"/>
            </a:p>
          </p:txBody>
        </p:sp>
        <p:sp>
          <p:nvSpPr>
            <p:cNvPr id="21" name="文字方塊 20"/>
            <p:cNvSpPr txBox="1"/>
            <p:nvPr/>
          </p:nvSpPr>
          <p:spPr>
            <a:xfrm>
              <a:off x="8208912" y="6093296"/>
              <a:ext cx="971600" cy="400110"/>
            </a:xfrm>
            <a:prstGeom prst="rect">
              <a:avLst/>
            </a:prstGeom>
            <a:noFill/>
          </p:spPr>
          <p:txBody>
            <a:bodyPr wrap="square" rtlCol="0">
              <a:spAutoFit/>
            </a:bodyPr>
            <a:lstStyle/>
            <a:p>
              <a:r>
                <a:rPr lang="en-US" altLang="zh-TW" sz="2000" b="1" dirty="0" smtClean="0"/>
                <a:t>warp3</a:t>
              </a:r>
              <a:endParaRPr lang="zh-TW" altLang="en-US" sz="2000" b="1" dirty="0"/>
            </a:p>
          </p:txBody>
        </p:sp>
      </p:gr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Naïve Load Balance</a:t>
            </a:r>
            <a:r>
              <a:rPr lang="zh-TW" altLang="en-US" dirty="0" smtClean="0"/>
              <a:t>特性</a:t>
            </a:r>
            <a:endParaRPr lang="zh-TW" altLang="en-US" dirty="0"/>
          </a:p>
        </p:txBody>
      </p:sp>
      <p:sp>
        <p:nvSpPr>
          <p:cNvPr id="3" name="內容版面配置區 2"/>
          <p:cNvSpPr>
            <a:spLocks noGrp="1"/>
          </p:cNvSpPr>
          <p:nvPr>
            <p:ph idx="1"/>
          </p:nvPr>
        </p:nvSpPr>
        <p:spPr>
          <a:xfrm>
            <a:off x="612648" y="1600200"/>
            <a:ext cx="8153400" cy="4781128"/>
          </a:xfrm>
        </p:spPr>
        <p:txBody>
          <a:bodyPr>
            <a:normAutofit/>
          </a:bodyPr>
          <a:lstStyle/>
          <a:p>
            <a:r>
              <a:rPr lang="zh-TW" altLang="en-US" sz="3200" dirty="0" smtClean="0"/>
              <a:t>以</a:t>
            </a:r>
            <a:r>
              <a:rPr lang="en-US" altLang="zh-TW" sz="3200" dirty="0" smtClean="0"/>
              <a:t>Convexity</a:t>
            </a:r>
            <a:r>
              <a:rPr lang="zh-TW" altLang="en-US" sz="3200" dirty="0" smtClean="0"/>
              <a:t> </a:t>
            </a:r>
            <a:r>
              <a:rPr lang="en-US" altLang="zh-TW" sz="3200" dirty="0" smtClean="0"/>
              <a:t>Strategy</a:t>
            </a:r>
            <a:r>
              <a:rPr lang="zh-TW" altLang="en-US" sz="3200" dirty="0" smtClean="0"/>
              <a:t>為例</a:t>
            </a:r>
            <a:endParaRPr lang="en-US" altLang="zh-TW" sz="3200" dirty="0" smtClean="0"/>
          </a:p>
          <a:p>
            <a:endParaRPr lang="en-US" altLang="zh-TW" sz="3200" dirty="0" smtClean="0"/>
          </a:p>
          <a:p>
            <a:pPr>
              <a:buNone/>
            </a:pPr>
            <a:endParaRPr lang="en-US" altLang="zh-TW" sz="3200" dirty="0" smtClean="0"/>
          </a:p>
          <a:p>
            <a:r>
              <a:rPr lang="zh-TW" altLang="en-US" sz="3200" dirty="0" smtClean="0"/>
              <a:t>三個選擇權履約價之間的關係為</a:t>
            </a:r>
            <a:r>
              <a:rPr lang="en-US" altLang="zh-TW" sz="2400" dirty="0" smtClean="0">
                <a:latin typeface="+mn-ea"/>
              </a:rPr>
              <a:t>X1&lt;X2&lt;X3</a:t>
            </a:r>
            <a:endParaRPr lang="en-US" altLang="zh-TW" sz="3200" dirty="0" smtClean="0">
              <a:latin typeface="+mn-ea"/>
            </a:endParaRPr>
          </a:p>
          <a:p>
            <a:endParaRPr lang="en-US" altLang="zh-TW" sz="3200" dirty="0" smtClean="0"/>
          </a:p>
          <a:p>
            <a:r>
              <a:rPr lang="zh-TW" altLang="en-US" sz="3200" dirty="0" smtClean="0"/>
              <a:t>假設選擇權市場有</a:t>
            </a:r>
            <a:r>
              <a:rPr lang="en-US" altLang="zh-TW" sz="3200" dirty="0" smtClean="0"/>
              <a:t>n</a:t>
            </a:r>
            <a:r>
              <a:rPr lang="zh-TW" altLang="en-US" sz="3200" dirty="0" smtClean="0"/>
              <a:t>個不同的履約價</a:t>
            </a:r>
            <a:endParaRPr lang="en-US" altLang="zh-TW" sz="3200" dirty="0" smtClean="0"/>
          </a:p>
          <a:p>
            <a:endParaRPr lang="en-US" altLang="zh-TW" sz="3200" dirty="0" smtClean="0"/>
          </a:p>
          <a:p>
            <a:r>
              <a:rPr lang="zh-TW" altLang="en-US" sz="3200" dirty="0" smtClean="0"/>
              <a:t>工作量／計算單元　</a:t>
            </a:r>
            <a:endParaRPr lang="en-US" altLang="zh-TW" sz="3200" dirty="0" smtClean="0"/>
          </a:p>
          <a:p>
            <a:endParaRPr lang="en-US" altLang="zh-TW" sz="3200" dirty="0" smtClean="0"/>
          </a:p>
          <a:p>
            <a:endParaRPr lang="en-US" altLang="zh-TW" dirty="0" smtClean="0"/>
          </a:p>
          <a:p>
            <a:endParaRPr lang="zh-TW" altLang="en-US" dirty="0"/>
          </a:p>
        </p:txBody>
      </p:sp>
      <p:graphicFrame>
        <p:nvGraphicFramePr>
          <p:cNvPr id="9224" name="Object 7"/>
          <p:cNvGraphicFramePr>
            <a:graphicFrameLocks noChangeAspect="1"/>
          </p:cNvGraphicFramePr>
          <p:nvPr/>
        </p:nvGraphicFramePr>
        <p:xfrm>
          <a:off x="2051720" y="2780928"/>
          <a:ext cx="3096344" cy="460994"/>
        </p:xfrm>
        <a:graphic>
          <a:graphicData uri="http://schemas.openxmlformats.org/presentationml/2006/ole">
            <p:oleObj spid="_x0000_s9224" name="Equation" r:id="rId4" imgW="1536480" imgH="228600" progId="Equation.3">
              <p:embed/>
            </p:oleObj>
          </a:graphicData>
        </a:graphic>
      </p:graphicFrame>
      <p:sp>
        <p:nvSpPr>
          <p:cNvPr id="922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0"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2"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4"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6"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26"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9233"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6" name="Rectangle 18"/>
          <p:cNvSpPr>
            <a:spLocks noChangeArrowheads="1"/>
          </p:cNvSpPr>
          <p:nvPr/>
        </p:nvSpPr>
        <p:spPr bwMode="auto">
          <a:xfrm>
            <a:off x="0" y="1371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graphicFrame>
        <p:nvGraphicFramePr>
          <p:cNvPr id="7" name="Object 19"/>
          <p:cNvGraphicFramePr>
            <a:graphicFrameLocks noChangeAspect="1"/>
          </p:cNvGraphicFramePr>
          <p:nvPr/>
        </p:nvGraphicFramePr>
        <p:xfrm>
          <a:off x="1547664" y="2204864"/>
          <a:ext cx="4219575" cy="504825"/>
        </p:xfrm>
        <a:graphic>
          <a:graphicData uri="http://schemas.openxmlformats.org/presentationml/2006/ole">
            <p:oleObj spid="_x0000_s9235" name="Equation" r:id="rId5" imgW="1917360" imgH="228600" progId="Equation.3">
              <p:embed/>
            </p:oleObj>
          </a:graphicData>
        </a:graphic>
      </p:graphicFrame>
      <p:sp>
        <p:nvSpPr>
          <p:cNvPr id="9238"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pic>
        <p:nvPicPr>
          <p:cNvPr id="9237" name="Picture 2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355976" y="5373216"/>
            <a:ext cx="1578802" cy="936104"/>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Naïve Load Balance</a:t>
            </a:r>
            <a:r>
              <a:rPr lang="zh-TW" altLang="en-US" dirty="0" smtClean="0"/>
              <a:t>特性</a:t>
            </a:r>
            <a:endParaRPr lang="zh-TW" altLang="en-US" dirty="0"/>
          </a:p>
        </p:txBody>
      </p:sp>
      <p:sp>
        <p:nvSpPr>
          <p:cNvPr id="3" name="內容版面配置區 2"/>
          <p:cNvSpPr>
            <a:spLocks noGrp="1"/>
          </p:cNvSpPr>
          <p:nvPr>
            <p:ph idx="1"/>
          </p:nvPr>
        </p:nvSpPr>
        <p:spPr>
          <a:xfrm>
            <a:off x="612648" y="1600200"/>
            <a:ext cx="8153400" cy="4781128"/>
          </a:xfrm>
        </p:spPr>
        <p:txBody>
          <a:bodyPr>
            <a:normAutofit/>
          </a:bodyPr>
          <a:lstStyle/>
          <a:p>
            <a:r>
              <a:rPr lang="zh-TW" altLang="en-US" dirty="0" smtClean="0"/>
              <a:t>假設不同策略</a:t>
            </a:r>
            <a:r>
              <a:rPr lang="en-US" altLang="zh-TW" dirty="0" smtClean="0"/>
              <a:t>,warp</a:t>
            </a:r>
            <a:r>
              <a:rPr lang="zh-TW" altLang="en-US" dirty="0" smtClean="0"/>
              <a:t>去運算一份策略組合的執行時間都相同</a:t>
            </a:r>
            <a:endParaRPr lang="en-US" altLang="zh-TW" dirty="0" smtClean="0"/>
          </a:p>
          <a:p>
            <a:endParaRPr lang="en-US" altLang="zh-TW" dirty="0" smtClean="0"/>
          </a:p>
          <a:p>
            <a:r>
              <a:rPr lang="zh-TW" altLang="en-US" dirty="0" smtClean="0"/>
              <a:t>每個</a:t>
            </a:r>
            <a:r>
              <a:rPr lang="en-US" altLang="zh-TW" dirty="0" smtClean="0"/>
              <a:t>warp</a:t>
            </a:r>
            <a:r>
              <a:rPr lang="zh-TW" altLang="en-US" dirty="0" smtClean="0"/>
              <a:t>都會做到</a:t>
            </a:r>
            <a:r>
              <a:rPr lang="en-US" altLang="zh-TW" dirty="0" smtClean="0"/>
              <a:t>4</a:t>
            </a:r>
            <a:r>
              <a:rPr lang="zh-TW" altLang="en-US" dirty="0" smtClean="0"/>
              <a:t>種策略</a:t>
            </a:r>
            <a:endParaRPr lang="en-US" altLang="zh-TW" dirty="0" smtClean="0"/>
          </a:p>
          <a:p>
            <a:pPr>
              <a:buNone/>
            </a:pPr>
            <a:endParaRPr lang="en-US" altLang="zh-TW" dirty="0" smtClean="0"/>
          </a:p>
          <a:p>
            <a:r>
              <a:rPr lang="zh-TW" altLang="en-US" dirty="0" smtClean="0"/>
              <a:t>但有可能發生</a:t>
            </a:r>
            <a:r>
              <a:rPr lang="en-US" altLang="zh-TW" dirty="0" smtClean="0"/>
              <a:t>warp</a:t>
            </a:r>
            <a:r>
              <a:rPr lang="zh-TW" altLang="en-US" dirty="0" smtClean="0"/>
              <a:t>閒置或等待的狀況</a:t>
            </a:r>
            <a:endParaRPr lang="en-US" altLang="zh-TW" dirty="0" smtClean="0"/>
          </a:p>
          <a:p>
            <a:endParaRPr lang="en-US" altLang="zh-TW" dirty="0" smtClean="0"/>
          </a:p>
          <a:p>
            <a:endParaRPr lang="zh-TW" alt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zh-TW" sz="3000" dirty="0" smtClean="0"/>
              <a:t>使用</a:t>
            </a:r>
            <a:r>
              <a:rPr lang="en-US" altLang="zh-TW" sz="3000" dirty="0" smtClean="0"/>
              <a:t> CUDA </a:t>
            </a:r>
            <a:r>
              <a:rPr lang="zh-TW" altLang="zh-TW" sz="3000" dirty="0" smtClean="0"/>
              <a:t>平行計算機制運用到高頻套利交易</a:t>
            </a:r>
            <a:r>
              <a:rPr lang="en-US" altLang="zh-TW" sz="3000" dirty="0" smtClean="0"/>
              <a:t>--</a:t>
            </a:r>
            <a:r>
              <a:rPr lang="zh-TW" altLang="zh-TW" sz="3000" dirty="0" smtClean="0"/>
              <a:t>以台指期權市場為例</a:t>
            </a:r>
            <a:endParaRPr lang="zh-TW" altLang="en-US" sz="3000" dirty="0"/>
          </a:p>
        </p:txBody>
      </p:sp>
      <p:sp>
        <p:nvSpPr>
          <p:cNvPr id="3" name="內容版面配置區 2"/>
          <p:cNvSpPr>
            <a:spLocks noGrp="1"/>
          </p:cNvSpPr>
          <p:nvPr>
            <p:ph idx="1"/>
          </p:nvPr>
        </p:nvSpPr>
        <p:spPr/>
        <p:txBody>
          <a:bodyPr>
            <a:noAutofit/>
          </a:bodyPr>
          <a:lstStyle/>
          <a:p>
            <a:r>
              <a:rPr lang="zh-TW" altLang="en-US" sz="2800" dirty="0" smtClean="0"/>
              <a:t>高頻交易</a:t>
            </a:r>
            <a:r>
              <a:rPr lang="en-US" altLang="zh-TW" sz="2800" dirty="0" smtClean="0"/>
              <a:t/>
            </a:r>
            <a:br>
              <a:rPr lang="en-US" altLang="zh-TW" sz="2800" dirty="0" smtClean="0"/>
            </a:br>
            <a:r>
              <a:rPr lang="en-US" altLang="zh-TW" sz="2800" dirty="0" smtClean="0"/>
              <a:t> —</a:t>
            </a:r>
            <a:r>
              <a:rPr lang="zh-TW" altLang="en-US" sz="2800" dirty="0" smtClean="0"/>
              <a:t>極高速且精密的電腦程式，在極短時間內下達大量的交易指令</a:t>
            </a:r>
            <a:endParaRPr lang="en-US" altLang="zh-TW" sz="2800" dirty="0" smtClean="0"/>
          </a:p>
          <a:p>
            <a:endParaRPr lang="en-US" altLang="zh-TW" sz="2800" dirty="0" smtClean="0"/>
          </a:p>
          <a:p>
            <a:endParaRPr lang="en-US" altLang="zh-TW" sz="2800" dirty="0" smtClean="0"/>
          </a:p>
          <a:p>
            <a:r>
              <a:rPr lang="zh-TW" altLang="en-US" sz="2800" dirty="0" smtClean="0"/>
              <a:t>交易資訊設備</a:t>
            </a:r>
            <a:r>
              <a:rPr lang="en-US" altLang="zh-TW" sz="2800" dirty="0" smtClean="0">
                <a:sym typeface="Wingdings" pitchFamily="2" charset="2"/>
              </a:rPr>
              <a:t></a:t>
            </a:r>
            <a:r>
              <a:rPr lang="zh-TW" altLang="zh-TW" sz="2800" dirty="0" smtClean="0"/>
              <a:t>硬體的效能進化</a:t>
            </a:r>
            <a:endParaRPr lang="en-US" altLang="zh-TW" sz="2800" dirty="0" smtClean="0"/>
          </a:p>
          <a:p>
            <a:r>
              <a:rPr lang="zh-TW" altLang="en-US" sz="2800" dirty="0" smtClean="0"/>
              <a:t>交易演算法</a:t>
            </a:r>
            <a:r>
              <a:rPr lang="en-US" altLang="zh-TW" sz="2800" dirty="0" smtClean="0">
                <a:sym typeface="Wingdings" pitchFamily="2" charset="2"/>
              </a:rPr>
              <a:t></a:t>
            </a:r>
            <a:r>
              <a:rPr lang="zh-TW" altLang="zh-TW" sz="2800" dirty="0" smtClean="0"/>
              <a:t>演算效率</a:t>
            </a:r>
            <a:endParaRPr lang="zh-TW" altLang="en-US"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Dynamic Programming Load Balance</a:t>
            </a:r>
            <a:endParaRPr lang="zh-TW" altLang="en-US" dirty="0"/>
          </a:p>
        </p:txBody>
      </p:sp>
      <p:sp>
        <p:nvSpPr>
          <p:cNvPr id="3" name="內容版面配置區 2"/>
          <p:cNvSpPr>
            <a:spLocks noGrp="1"/>
          </p:cNvSpPr>
          <p:nvPr>
            <p:ph sz="quarter" idx="1"/>
          </p:nvPr>
        </p:nvSpPr>
        <p:spPr>
          <a:xfrm>
            <a:off x="612648" y="1600200"/>
            <a:ext cx="8153400" cy="4853136"/>
          </a:xfrm>
        </p:spPr>
        <p:txBody>
          <a:bodyPr>
            <a:normAutofit/>
          </a:bodyPr>
          <a:lstStyle/>
          <a:p>
            <a:pPr>
              <a:lnSpc>
                <a:spcPct val="150000"/>
              </a:lnSpc>
            </a:pPr>
            <a:r>
              <a:rPr lang="zh-TW" altLang="zh-TW" sz="2800" dirty="0" smtClean="0"/>
              <a:t>在計算單元有限制之下，針對不同策略有不同</a:t>
            </a:r>
            <a:r>
              <a:rPr lang="zh-TW" altLang="zh-TW" sz="2800" dirty="0" smtClean="0"/>
              <a:t>的</a:t>
            </a:r>
            <a:r>
              <a:rPr lang="zh-TW" altLang="en-US" sz="2800" dirty="0" smtClean="0"/>
              <a:t>計算量</a:t>
            </a:r>
            <a:r>
              <a:rPr lang="en-US" altLang="zh-TW" sz="2800" dirty="0" smtClean="0"/>
              <a:t>(</a:t>
            </a:r>
            <a:r>
              <a:rPr lang="zh-TW" altLang="en-US" sz="2800" dirty="0" smtClean="0"/>
              <a:t>組合總數</a:t>
            </a:r>
            <a:r>
              <a:rPr lang="en-US" altLang="zh-TW" sz="2800" dirty="0" smtClean="0"/>
              <a:t>)</a:t>
            </a:r>
            <a:r>
              <a:rPr lang="zh-TW" altLang="zh-TW" sz="2800" dirty="0" smtClean="0"/>
              <a:t>，</a:t>
            </a:r>
            <a:r>
              <a:rPr lang="zh-TW" altLang="zh-TW" sz="2800" dirty="0" smtClean="0"/>
              <a:t>分配給每種策略不同數量的計算</a:t>
            </a:r>
            <a:r>
              <a:rPr lang="zh-TW" altLang="zh-TW" sz="2800" dirty="0" smtClean="0"/>
              <a:t>單元</a:t>
            </a:r>
            <a:endParaRPr lang="en-US" altLang="zh-TW" sz="2800" dirty="0" smtClean="0"/>
          </a:p>
          <a:p>
            <a:pPr>
              <a:lnSpc>
                <a:spcPct val="150000"/>
              </a:lnSpc>
            </a:pPr>
            <a:r>
              <a:rPr lang="zh-TW" altLang="en-US" sz="2800" dirty="0" smtClean="0"/>
              <a:t>相較</a:t>
            </a:r>
            <a:r>
              <a:rPr lang="en-US" altLang="zh-TW" sz="2800" dirty="0" smtClean="0"/>
              <a:t>Naïve load balance</a:t>
            </a:r>
          </a:p>
          <a:p>
            <a:pPr lvl="1">
              <a:lnSpc>
                <a:spcPct val="150000"/>
              </a:lnSpc>
            </a:pPr>
            <a:r>
              <a:rPr lang="zh-TW" altLang="en-US" sz="2500" dirty="0" smtClean="0"/>
              <a:t>不會有</a:t>
            </a:r>
            <a:r>
              <a:rPr lang="en-US" altLang="zh-TW" sz="2500" dirty="0" smtClean="0"/>
              <a:t>warp</a:t>
            </a:r>
            <a:r>
              <a:rPr lang="zh-TW" altLang="en-US" sz="2500" dirty="0" smtClean="0"/>
              <a:t>閒置狀況</a:t>
            </a:r>
            <a:endParaRPr lang="en-US" altLang="zh-TW" sz="2500" dirty="0" smtClean="0"/>
          </a:p>
          <a:p>
            <a:pPr lvl="1">
              <a:lnSpc>
                <a:spcPct val="150000"/>
              </a:lnSpc>
            </a:pPr>
            <a:r>
              <a:rPr lang="zh-TW" altLang="en-US" sz="2500" dirty="0" smtClean="0"/>
              <a:t>解決不同策略下執行時間不同的問題</a:t>
            </a:r>
            <a:endParaRPr lang="en-US" altLang="zh-TW" sz="2500" dirty="0" smtClean="0"/>
          </a:p>
          <a:p>
            <a:pPr>
              <a:lnSpc>
                <a:spcPct val="150000"/>
              </a:lnSpc>
            </a:pPr>
            <a:endParaRPr lang="en-US" altLang="zh-TW" sz="2800" dirty="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smtClean="0"/>
              <a:t>何謂最適分配</a:t>
            </a:r>
            <a:endParaRPr lang="zh-TW" altLang="en-US" sz="3600" dirty="0"/>
          </a:p>
        </p:txBody>
      </p:sp>
      <p:sp>
        <p:nvSpPr>
          <p:cNvPr id="3" name="內容版面配置區 2"/>
          <p:cNvSpPr>
            <a:spLocks noGrp="1"/>
          </p:cNvSpPr>
          <p:nvPr>
            <p:ph sz="quarter" idx="1"/>
          </p:nvPr>
        </p:nvSpPr>
        <p:spPr/>
        <p:txBody>
          <a:bodyPr>
            <a:normAutofit/>
          </a:bodyPr>
          <a:lstStyle/>
          <a:p>
            <a:r>
              <a:rPr lang="zh-TW" altLang="zh-TW" sz="2400" dirty="0" smtClean="0"/>
              <a:t>定義</a:t>
            </a:r>
            <a:r>
              <a:rPr lang="zh-TW" altLang="en-US" sz="2400" dirty="0" smtClean="0"/>
              <a:t>    </a:t>
            </a:r>
            <a:r>
              <a:rPr lang="en-US" altLang="zh-TW" sz="2400" dirty="0" smtClean="0"/>
              <a:t> </a:t>
            </a:r>
            <a:r>
              <a:rPr lang="zh-TW" altLang="en-US" sz="2400" dirty="0" smtClean="0"/>
              <a:t>         </a:t>
            </a:r>
            <a:r>
              <a:rPr lang="zh-TW" altLang="zh-TW" sz="2400" dirty="0" smtClean="0"/>
              <a:t>為第</a:t>
            </a:r>
            <a:r>
              <a:rPr lang="en-US" altLang="zh-TW" sz="2400" dirty="0" err="1" smtClean="0"/>
              <a:t>i</a:t>
            </a:r>
            <a:r>
              <a:rPr lang="zh-TW" altLang="zh-TW" sz="2400" dirty="0" smtClean="0"/>
              <a:t>個交易策略，在給定</a:t>
            </a:r>
            <a:r>
              <a:rPr lang="zh-TW" altLang="en-US" sz="2400" dirty="0" smtClean="0"/>
              <a:t>     </a:t>
            </a:r>
            <a:r>
              <a:rPr lang="zh-TW" altLang="zh-TW" sz="2400" dirty="0" smtClean="0"/>
              <a:t>個</a:t>
            </a:r>
            <a:r>
              <a:rPr lang="en-US" altLang="zh-TW" sz="2400" dirty="0" smtClean="0"/>
              <a:t>Warps</a:t>
            </a:r>
            <a:r>
              <a:rPr lang="zh-TW" altLang="zh-TW" sz="2400" dirty="0" smtClean="0"/>
              <a:t>之下的</a:t>
            </a:r>
            <a:r>
              <a:rPr lang="en-US" altLang="zh-TW" sz="2400" dirty="0" smtClean="0"/>
              <a:t>GPU Latency time</a:t>
            </a:r>
            <a:r>
              <a:rPr lang="zh-TW" altLang="zh-TW" sz="2400" dirty="0" smtClean="0"/>
              <a:t>，特性如下圖所示</a:t>
            </a:r>
            <a:endParaRPr lang="zh-TW" altLang="en-US" sz="2400"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graphicFrame>
        <p:nvGraphicFramePr>
          <p:cNvPr id="5121" name="Object 1"/>
          <p:cNvGraphicFramePr>
            <a:graphicFrameLocks noChangeAspect="1"/>
          </p:cNvGraphicFramePr>
          <p:nvPr/>
        </p:nvGraphicFramePr>
        <p:xfrm>
          <a:off x="1691680" y="1556792"/>
          <a:ext cx="1080120" cy="473737"/>
        </p:xfrm>
        <a:graphic>
          <a:graphicData uri="http://schemas.openxmlformats.org/presentationml/2006/ole">
            <p:oleObj spid="_x0000_s72706" name="方程式" r:id="rId4" imgW="545626" imgH="241091" progId="Equation.3">
              <p:embed/>
            </p:oleObj>
          </a:graphicData>
        </a:graphic>
      </p:graphicFrame>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graphicFrame>
        <p:nvGraphicFramePr>
          <p:cNvPr id="5123" name="Object 3"/>
          <p:cNvGraphicFramePr>
            <a:graphicFrameLocks noChangeAspect="1"/>
          </p:cNvGraphicFramePr>
          <p:nvPr/>
        </p:nvGraphicFramePr>
        <p:xfrm>
          <a:off x="6204181" y="1556792"/>
          <a:ext cx="456051" cy="576064"/>
        </p:xfrm>
        <a:graphic>
          <a:graphicData uri="http://schemas.openxmlformats.org/presentationml/2006/ole">
            <p:oleObj spid="_x0000_s72707" name="方程式" r:id="rId5" imgW="177492" imgH="228204" progId="Equation.3">
              <p:embed/>
            </p:oleObj>
          </a:graphicData>
        </a:graphic>
      </p:graphicFrame>
      <p:pic>
        <p:nvPicPr>
          <p:cNvPr id="5125" name="圖片 1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rot="-60000">
            <a:off x="1258495" y="2276872"/>
            <a:ext cx="6448711" cy="450590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p:txBody>
          <a:bodyPr>
            <a:normAutofit/>
          </a:bodyPr>
          <a:lstStyle/>
          <a:p>
            <a:r>
              <a:rPr lang="zh-TW" altLang="en-US" sz="3600" dirty="0" smtClean="0"/>
              <a:t>如何找到最適分配</a:t>
            </a:r>
            <a:endParaRPr lang="zh-TW" altLang="en-US" sz="3600" dirty="0"/>
          </a:p>
        </p:txBody>
      </p:sp>
      <p:sp>
        <p:nvSpPr>
          <p:cNvPr id="3" name="內容版面配置區 2"/>
          <p:cNvSpPr>
            <a:spLocks noGrp="1"/>
          </p:cNvSpPr>
          <p:nvPr>
            <p:ph sz="quarter" idx="1"/>
          </p:nvPr>
        </p:nvSpPr>
        <p:spPr/>
        <p:txBody>
          <a:bodyPr>
            <a:normAutofit/>
          </a:bodyPr>
          <a:lstStyle/>
          <a:p>
            <a:pPr>
              <a:lnSpc>
                <a:spcPct val="150000"/>
              </a:lnSpc>
            </a:pPr>
            <a:r>
              <a:rPr lang="zh-TW" altLang="zh-TW" sz="2400" dirty="0" smtClean="0"/>
              <a:t>假設最適的</a:t>
            </a:r>
            <a:r>
              <a:rPr lang="en-US" altLang="zh-TW" sz="2400" dirty="0" smtClean="0"/>
              <a:t>Warp</a:t>
            </a:r>
            <a:r>
              <a:rPr lang="zh-TW" altLang="zh-TW" sz="2400" dirty="0" smtClean="0"/>
              <a:t>上限為</a:t>
            </a:r>
            <a:r>
              <a:rPr lang="en-US" altLang="zh-TW" sz="2400" dirty="0" smtClean="0"/>
              <a:t>W</a:t>
            </a:r>
          </a:p>
          <a:p>
            <a:pPr>
              <a:lnSpc>
                <a:spcPct val="150000"/>
              </a:lnSpc>
            </a:pPr>
            <a:r>
              <a:rPr lang="zh-TW" altLang="zh-TW" sz="2400" dirty="0" smtClean="0"/>
              <a:t>假設總共有</a:t>
            </a:r>
            <a:r>
              <a:rPr lang="en-US" altLang="zh-TW" sz="2400" dirty="0" smtClean="0"/>
              <a:t>k</a:t>
            </a:r>
            <a:r>
              <a:rPr lang="zh-TW" altLang="zh-TW" sz="2400" dirty="0" smtClean="0"/>
              <a:t>個交易策略，會產生兩種情況</a:t>
            </a:r>
            <a:endParaRPr lang="en-US" altLang="zh-TW" sz="2400" dirty="0" smtClean="0"/>
          </a:p>
          <a:p>
            <a:pPr>
              <a:lnSpc>
                <a:spcPct val="150000"/>
              </a:lnSpc>
            </a:pPr>
            <a:r>
              <a:rPr lang="en-US" altLang="zh-TW" sz="2400" dirty="0" smtClean="0"/>
              <a:t>(1)</a:t>
            </a:r>
          </a:p>
          <a:p>
            <a:pPr>
              <a:lnSpc>
                <a:spcPct val="150000"/>
              </a:lnSpc>
            </a:pPr>
            <a:endParaRPr lang="en-US" altLang="zh-TW" sz="2400" dirty="0" smtClean="0"/>
          </a:p>
          <a:p>
            <a:pPr>
              <a:lnSpc>
                <a:spcPct val="150000"/>
              </a:lnSpc>
            </a:pPr>
            <a:r>
              <a:rPr lang="zh-TW" altLang="zh-TW" sz="2400" dirty="0" smtClean="0"/>
              <a:t>在這種情況下，</a:t>
            </a:r>
            <a:r>
              <a:rPr lang="en-US" altLang="zh-TW" sz="2400" dirty="0" smtClean="0"/>
              <a:t>Optimal</a:t>
            </a:r>
            <a:r>
              <a:rPr lang="zh-TW" altLang="zh-TW" sz="2400" dirty="0" smtClean="0"/>
              <a:t>的</a:t>
            </a:r>
            <a:r>
              <a:rPr lang="en-US" altLang="zh-TW" sz="2400" dirty="0" smtClean="0"/>
              <a:t>Warps</a:t>
            </a:r>
            <a:r>
              <a:rPr lang="zh-TW" altLang="zh-TW" sz="2400" dirty="0" smtClean="0"/>
              <a:t>配置就是每個策略都分別配給個別策略最適的</a:t>
            </a:r>
            <a:r>
              <a:rPr lang="en-US" altLang="zh-TW" sz="2400" dirty="0" smtClean="0"/>
              <a:t>Warps</a:t>
            </a:r>
            <a:r>
              <a:rPr lang="zh-TW" altLang="zh-TW" sz="2400" dirty="0" smtClean="0"/>
              <a:t>數</a:t>
            </a:r>
            <a:endParaRPr lang="zh-TW" altLang="en-US" sz="2400" b="1" dirty="0"/>
          </a:p>
        </p:txBody>
      </p:sp>
      <p:sp>
        <p:nvSpPr>
          <p:cNvPr id="81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graphicFrame>
        <p:nvGraphicFramePr>
          <p:cNvPr id="8193" name="Object 1"/>
          <p:cNvGraphicFramePr>
            <a:graphicFrameLocks noChangeAspect="1"/>
          </p:cNvGraphicFramePr>
          <p:nvPr/>
        </p:nvGraphicFramePr>
        <p:xfrm>
          <a:off x="1547664" y="2993910"/>
          <a:ext cx="1368152" cy="867138"/>
        </p:xfrm>
        <a:graphic>
          <a:graphicData uri="http://schemas.openxmlformats.org/presentationml/2006/ole">
            <p:oleObj spid="_x0000_s73730" name="方程式" r:id="rId4" imgW="673100" imgH="431800" progId="Equation.3">
              <p:embed/>
            </p:oleObj>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p:txBody>
          <a:bodyPr>
            <a:normAutofit/>
          </a:bodyPr>
          <a:lstStyle/>
          <a:p>
            <a:r>
              <a:rPr lang="zh-TW" altLang="en-US" sz="3600" dirty="0" smtClean="0"/>
              <a:t>如何找到最適分配</a:t>
            </a:r>
            <a:endParaRPr lang="zh-TW" altLang="en-US" sz="3600" dirty="0"/>
          </a:p>
        </p:txBody>
      </p:sp>
      <p:sp>
        <p:nvSpPr>
          <p:cNvPr id="3" name="內容版面配置區 2"/>
          <p:cNvSpPr>
            <a:spLocks noGrp="1"/>
          </p:cNvSpPr>
          <p:nvPr>
            <p:ph sz="quarter" idx="1"/>
          </p:nvPr>
        </p:nvSpPr>
        <p:spPr>
          <a:xfrm>
            <a:off x="457200" y="1600200"/>
            <a:ext cx="8686800" cy="4525963"/>
          </a:xfrm>
        </p:spPr>
        <p:txBody>
          <a:bodyPr>
            <a:normAutofit/>
          </a:bodyPr>
          <a:lstStyle/>
          <a:p>
            <a:r>
              <a:rPr lang="en-US" altLang="zh-TW" sz="2400" dirty="0" smtClean="0"/>
              <a:t>(2)</a:t>
            </a:r>
          </a:p>
          <a:p>
            <a:endParaRPr lang="en-US" altLang="zh-TW" sz="2400" dirty="0" smtClean="0"/>
          </a:p>
          <a:p>
            <a:pPr>
              <a:lnSpc>
                <a:spcPct val="150000"/>
              </a:lnSpc>
            </a:pPr>
            <a:r>
              <a:rPr lang="zh-TW" altLang="zh-TW" sz="2400" dirty="0" smtClean="0"/>
              <a:t>在這情況下，我們必須個別配置</a:t>
            </a:r>
            <a:r>
              <a:rPr lang="en-US" altLang="zh-TW" sz="2400" dirty="0" smtClean="0"/>
              <a:t> </a:t>
            </a:r>
            <a:r>
              <a:rPr lang="zh-TW" altLang="en-US" sz="2400" dirty="0" smtClean="0"/>
              <a:t>                   個</a:t>
            </a:r>
            <a:r>
              <a:rPr lang="en-US" altLang="zh-TW" sz="2400" dirty="0" smtClean="0"/>
              <a:t>warp</a:t>
            </a:r>
            <a:r>
              <a:rPr lang="zh-TW" altLang="en-US" sz="2400" dirty="0" smtClean="0"/>
              <a:t>            </a:t>
            </a:r>
            <a:r>
              <a:rPr lang="zh-TW" altLang="zh-TW" sz="2400" dirty="0" smtClean="0"/>
              <a:t>給策略</a:t>
            </a:r>
            <a:r>
              <a:rPr lang="en-US" altLang="zh-TW" sz="2400" dirty="0" smtClean="0"/>
              <a:t>1,2,…,k</a:t>
            </a:r>
            <a:r>
              <a:rPr lang="zh-TW" altLang="zh-TW" sz="2400" dirty="0" smtClean="0"/>
              <a:t>，並且</a:t>
            </a:r>
            <a:r>
              <a:rPr lang="en-US" altLang="zh-TW" sz="2400" dirty="0" smtClean="0"/>
              <a:t>             ,             ,……, </a:t>
            </a:r>
          </a:p>
          <a:p>
            <a:endParaRPr lang="en-US" altLang="zh-TW" sz="2400" dirty="0" smtClean="0"/>
          </a:p>
          <a:p>
            <a:r>
              <a:rPr lang="zh-TW" altLang="en-US" sz="2400" dirty="0" smtClean="0"/>
              <a:t>定義</a:t>
            </a:r>
            <a:endParaRPr lang="zh-TW" altLang="en-US" sz="2400" dirty="0"/>
          </a:p>
        </p:txBody>
      </p:sp>
      <p:sp>
        <p:nvSpPr>
          <p:cNvPr id="266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graphicFrame>
        <p:nvGraphicFramePr>
          <p:cNvPr id="26625" name="Object 1"/>
          <p:cNvGraphicFramePr>
            <a:graphicFrameLocks noChangeAspect="1"/>
          </p:cNvGraphicFramePr>
          <p:nvPr/>
        </p:nvGraphicFramePr>
        <p:xfrm>
          <a:off x="1331640" y="1556792"/>
          <a:ext cx="1440160" cy="912778"/>
        </p:xfrm>
        <a:graphic>
          <a:graphicData uri="http://schemas.openxmlformats.org/presentationml/2006/ole">
            <p:oleObj spid="_x0000_s74754" name="方程式" r:id="rId4" imgW="673100" imgH="431800" progId="Equation.3">
              <p:embed/>
            </p:oleObj>
          </a:graphicData>
        </a:graphic>
      </p:graphicFrame>
      <p:sp>
        <p:nvSpPr>
          <p:cNvPr id="266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graphicFrame>
        <p:nvGraphicFramePr>
          <p:cNvPr id="26627" name="Object 3"/>
          <p:cNvGraphicFramePr>
            <a:graphicFrameLocks noChangeAspect="1"/>
          </p:cNvGraphicFramePr>
          <p:nvPr/>
        </p:nvGraphicFramePr>
        <p:xfrm>
          <a:off x="5166066" y="2636912"/>
          <a:ext cx="1710190" cy="432048"/>
        </p:xfrm>
        <a:graphic>
          <a:graphicData uri="http://schemas.openxmlformats.org/presentationml/2006/ole">
            <p:oleObj spid="_x0000_s74755" name="方程式" r:id="rId5" imgW="901700" imgH="228600" progId="Equation.3">
              <p:embed/>
            </p:oleObj>
          </a:graphicData>
        </a:graphic>
      </p:graphicFrame>
      <p:sp>
        <p:nvSpPr>
          <p:cNvPr id="266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graphicFrame>
        <p:nvGraphicFramePr>
          <p:cNvPr id="26629" name="Object 5"/>
          <p:cNvGraphicFramePr>
            <a:graphicFrameLocks noChangeAspect="1"/>
          </p:cNvGraphicFramePr>
          <p:nvPr/>
        </p:nvGraphicFramePr>
        <p:xfrm>
          <a:off x="3739212" y="3212976"/>
          <a:ext cx="976804" cy="432048"/>
        </p:xfrm>
        <a:graphic>
          <a:graphicData uri="http://schemas.openxmlformats.org/presentationml/2006/ole">
            <p:oleObj spid="_x0000_s74756" name="方程式" r:id="rId6" imgW="495515" imgH="215994" progId="Equation.3">
              <p:embed/>
            </p:oleObj>
          </a:graphicData>
        </a:graphic>
      </p:graphicFrame>
      <p:sp>
        <p:nvSpPr>
          <p:cNvPr id="266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graphicFrame>
        <p:nvGraphicFramePr>
          <p:cNvPr id="26631" name="Object 7"/>
          <p:cNvGraphicFramePr>
            <a:graphicFrameLocks noChangeAspect="1"/>
          </p:cNvGraphicFramePr>
          <p:nvPr/>
        </p:nvGraphicFramePr>
        <p:xfrm>
          <a:off x="4860032" y="3212976"/>
          <a:ext cx="1033158" cy="432048"/>
        </p:xfrm>
        <a:graphic>
          <a:graphicData uri="http://schemas.openxmlformats.org/presentationml/2006/ole">
            <p:oleObj spid="_x0000_s74757" name="方程式" r:id="rId7" imgW="520700" imgH="215900" progId="Equation.3">
              <p:embed/>
            </p:oleObj>
          </a:graphicData>
        </a:graphic>
      </p:graphicFrame>
      <p:sp>
        <p:nvSpPr>
          <p:cNvPr id="2663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graphicFrame>
        <p:nvGraphicFramePr>
          <p:cNvPr id="26633" name="Object 9"/>
          <p:cNvGraphicFramePr>
            <a:graphicFrameLocks noChangeAspect="1"/>
          </p:cNvGraphicFramePr>
          <p:nvPr/>
        </p:nvGraphicFramePr>
        <p:xfrm>
          <a:off x="6724128" y="3212976"/>
          <a:ext cx="944216" cy="404664"/>
        </p:xfrm>
        <a:graphic>
          <a:graphicData uri="http://schemas.openxmlformats.org/presentationml/2006/ole">
            <p:oleObj spid="_x0000_s74758" name="方程式" r:id="rId8" imgW="533400" imgH="228600" progId="Equation.3">
              <p:embed/>
            </p:oleObj>
          </a:graphicData>
        </a:graphic>
      </p:graphicFrame>
      <p:sp>
        <p:nvSpPr>
          <p:cNvPr id="26636"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sp>
        <p:nvSpPr>
          <p:cNvPr id="26638"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solidFill>
                <a:prstClr val="black"/>
              </a:solidFill>
            </a:endParaRPr>
          </a:p>
        </p:txBody>
      </p:sp>
      <p:graphicFrame>
        <p:nvGraphicFramePr>
          <p:cNvPr id="74761" name="Object 9"/>
          <p:cNvGraphicFramePr>
            <a:graphicFrameLocks noChangeAspect="1"/>
          </p:cNvGraphicFramePr>
          <p:nvPr/>
        </p:nvGraphicFramePr>
        <p:xfrm>
          <a:off x="899592" y="4581128"/>
          <a:ext cx="7668344" cy="1192811"/>
        </p:xfrm>
        <a:graphic>
          <a:graphicData uri="http://schemas.openxmlformats.org/presentationml/2006/ole">
            <p:oleObj spid="_x0000_s74761" name="Equation" r:id="rId9" imgW="3403440" imgH="533160" progId="Equation.3">
              <p:embed/>
            </p:oleObj>
          </a:graphicData>
        </a:graphic>
      </p:graphicFrame>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p:txBody>
          <a:bodyPr>
            <a:normAutofit/>
          </a:bodyPr>
          <a:lstStyle/>
          <a:p>
            <a:r>
              <a:rPr lang="zh-TW" altLang="en-US" sz="3600" dirty="0" smtClean="0"/>
              <a:t>如何找到最適分配</a:t>
            </a:r>
            <a:endParaRPr lang="zh-TW" altLang="en-US" sz="3600" dirty="0"/>
          </a:p>
        </p:txBody>
      </p:sp>
      <p:sp>
        <p:nvSpPr>
          <p:cNvPr id="5" name="文字方塊 4"/>
          <p:cNvSpPr txBox="1"/>
          <p:nvPr/>
        </p:nvSpPr>
        <p:spPr>
          <a:xfrm>
            <a:off x="649535" y="4839543"/>
            <a:ext cx="970137" cy="461665"/>
          </a:xfrm>
          <a:prstGeom prst="rect">
            <a:avLst/>
          </a:prstGeom>
          <a:noFill/>
        </p:spPr>
        <p:txBody>
          <a:bodyPr wrap="none" rtlCol="0">
            <a:spAutoFit/>
          </a:bodyPr>
          <a:lstStyle/>
          <a:p>
            <a:r>
              <a:rPr lang="zh-TW" altLang="en-US" sz="2400" dirty="0" smtClean="0">
                <a:solidFill>
                  <a:prstClr val="black"/>
                </a:solidFill>
              </a:rPr>
              <a:t>策略</a:t>
            </a:r>
            <a:r>
              <a:rPr lang="en-US" altLang="zh-TW" sz="2400" dirty="0" smtClean="0">
                <a:solidFill>
                  <a:prstClr val="black"/>
                </a:solidFill>
              </a:rPr>
              <a:t>1</a:t>
            </a:r>
            <a:endParaRPr lang="zh-TW" altLang="en-US" sz="2400" dirty="0">
              <a:solidFill>
                <a:prstClr val="black"/>
              </a:solidFill>
            </a:endParaRPr>
          </a:p>
        </p:txBody>
      </p:sp>
      <p:sp>
        <p:nvSpPr>
          <p:cNvPr id="6" name="文字方塊 5"/>
          <p:cNvSpPr txBox="1"/>
          <p:nvPr/>
        </p:nvSpPr>
        <p:spPr>
          <a:xfrm>
            <a:off x="611560" y="5343599"/>
            <a:ext cx="999728" cy="461665"/>
          </a:xfrm>
          <a:prstGeom prst="rect">
            <a:avLst/>
          </a:prstGeom>
          <a:noFill/>
        </p:spPr>
        <p:txBody>
          <a:bodyPr wrap="square" rtlCol="0">
            <a:spAutoFit/>
          </a:bodyPr>
          <a:lstStyle/>
          <a:p>
            <a:r>
              <a:rPr lang="zh-TW" altLang="en-US" sz="2400" dirty="0" smtClean="0">
                <a:solidFill>
                  <a:prstClr val="black"/>
                </a:solidFill>
              </a:rPr>
              <a:t>策略</a:t>
            </a:r>
            <a:r>
              <a:rPr lang="en-US" altLang="zh-TW" sz="2400" dirty="0" smtClean="0">
                <a:solidFill>
                  <a:prstClr val="black"/>
                </a:solidFill>
              </a:rPr>
              <a:t>2</a:t>
            </a:r>
            <a:endParaRPr lang="zh-TW" altLang="en-US" sz="2400" dirty="0">
              <a:solidFill>
                <a:prstClr val="black"/>
              </a:solidFill>
            </a:endParaRPr>
          </a:p>
        </p:txBody>
      </p:sp>
      <p:sp>
        <p:nvSpPr>
          <p:cNvPr id="7" name="文字方塊 6"/>
          <p:cNvSpPr txBox="1"/>
          <p:nvPr/>
        </p:nvSpPr>
        <p:spPr>
          <a:xfrm>
            <a:off x="467544" y="3933056"/>
            <a:ext cx="1221168" cy="461665"/>
          </a:xfrm>
          <a:prstGeom prst="rect">
            <a:avLst/>
          </a:prstGeom>
          <a:noFill/>
        </p:spPr>
        <p:txBody>
          <a:bodyPr wrap="none" rtlCol="0">
            <a:spAutoFit/>
          </a:bodyPr>
          <a:lstStyle/>
          <a:p>
            <a:r>
              <a:rPr lang="en-US" altLang="zh-TW" sz="2400" dirty="0" smtClean="0">
                <a:solidFill>
                  <a:prstClr val="black"/>
                </a:solidFill>
              </a:rPr>
              <a:t>Warp</a:t>
            </a:r>
            <a:r>
              <a:rPr lang="zh-TW" altLang="en-US" sz="2400" dirty="0" smtClean="0">
                <a:solidFill>
                  <a:prstClr val="black"/>
                </a:solidFill>
              </a:rPr>
              <a:t>數</a:t>
            </a:r>
            <a:endParaRPr lang="zh-TW" altLang="en-US" sz="2400" dirty="0">
              <a:solidFill>
                <a:prstClr val="black"/>
              </a:solidFill>
            </a:endParaRPr>
          </a:p>
        </p:txBody>
      </p:sp>
      <p:sp>
        <p:nvSpPr>
          <p:cNvPr id="8" name="文字方塊 7"/>
          <p:cNvSpPr txBox="1"/>
          <p:nvPr/>
        </p:nvSpPr>
        <p:spPr>
          <a:xfrm>
            <a:off x="1770697" y="3933057"/>
            <a:ext cx="6257687" cy="461665"/>
          </a:xfrm>
          <a:prstGeom prst="rect">
            <a:avLst/>
          </a:prstGeom>
          <a:noFill/>
        </p:spPr>
        <p:txBody>
          <a:bodyPr wrap="square" rtlCol="0">
            <a:spAutoFit/>
          </a:bodyPr>
          <a:lstStyle/>
          <a:p>
            <a:r>
              <a:rPr lang="en-US" altLang="zh-TW" sz="2400" dirty="0" smtClean="0">
                <a:solidFill>
                  <a:prstClr val="black"/>
                </a:solidFill>
              </a:rPr>
              <a:t>2</a:t>
            </a:r>
            <a:r>
              <a:rPr lang="zh-TW" altLang="en-US" sz="2400" dirty="0" smtClean="0">
                <a:solidFill>
                  <a:prstClr val="black"/>
                </a:solidFill>
              </a:rPr>
              <a:t>           </a:t>
            </a:r>
            <a:r>
              <a:rPr lang="en-US" altLang="zh-TW" sz="2400" dirty="0" smtClean="0">
                <a:solidFill>
                  <a:prstClr val="black"/>
                </a:solidFill>
              </a:rPr>
              <a:t>3                  4</a:t>
            </a:r>
            <a:r>
              <a:rPr lang="zh-TW" altLang="en-US" sz="2400" dirty="0" smtClean="0">
                <a:solidFill>
                  <a:prstClr val="black"/>
                </a:solidFill>
              </a:rPr>
              <a:t>          </a:t>
            </a:r>
            <a:r>
              <a:rPr lang="en-US" altLang="zh-TW" sz="2400" dirty="0" smtClean="0">
                <a:solidFill>
                  <a:prstClr val="black"/>
                </a:solidFill>
              </a:rPr>
              <a:t>   .....................</a:t>
            </a:r>
            <a:r>
              <a:rPr lang="zh-TW" altLang="en-US" sz="2400" dirty="0" smtClean="0">
                <a:solidFill>
                  <a:prstClr val="black"/>
                </a:solidFill>
              </a:rPr>
              <a:t>  </a:t>
            </a:r>
            <a:r>
              <a:rPr lang="en-US" altLang="zh-TW" sz="2400" dirty="0" smtClean="0">
                <a:solidFill>
                  <a:prstClr val="black"/>
                </a:solidFill>
              </a:rPr>
              <a:t>W</a:t>
            </a:r>
            <a:endParaRPr lang="zh-TW" altLang="en-US" sz="2400" dirty="0">
              <a:solidFill>
                <a:prstClr val="black"/>
              </a:solidFill>
            </a:endParaRPr>
          </a:p>
        </p:txBody>
      </p:sp>
      <p:sp>
        <p:nvSpPr>
          <p:cNvPr id="9" name="文字方塊 8"/>
          <p:cNvSpPr txBox="1"/>
          <p:nvPr/>
        </p:nvSpPr>
        <p:spPr>
          <a:xfrm>
            <a:off x="1763688" y="4797152"/>
            <a:ext cx="6264696" cy="461665"/>
          </a:xfrm>
          <a:prstGeom prst="rect">
            <a:avLst/>
          </a:prstGeom>
          <a:noFill/>
        </p:spPr>
        <p:txBody>
          <a:bodyPr wrap="square" rtlCol="0">
            <a:spAutoFit/>
          </a:bodyPr>
          <a:lstStyle/>
          <a:p>
            <a:r>
              <a:rPr lang="en-US" altLang="zh-TW" sz="2400" dirty="0" smtClean="0">
                <a:solidFill>
                  <a:prstClr val="black"/>
                </a:solidFill>
              </a:rPr>
              <a:t>1</a:t>
            </a:r>
            <a:r>
              <a:rPr lang="zh-TW" altLang="en-US" sz="2400" dirty="0" smtClean="0">
                <a:solidFill>
                  <a:prstClr val="black"/>
                </a:solidFill>
              </a:rPr>
              <a:t>      </a:t>
            </a:r>
            <a:r>
              <a:rPr lang="en-US" altLang="zh-TW" sz="2400" dirty="0" smtClean="0">
                <a:solidFill>
                  <a:prstClr val="black"/>
                </a:solidFill>
              </a:rPr>
              <a:t>1 or 2       1 or 2 or 3</a:t>
            </a:r>
            <a:r>
              <a:rPr lang="zh-TW" altLang="en-US" sz="2400" dirty="0" smtClean="0">
                <a:solidFill>
                  <a:prstClr val="black"/>
                </a:solidFill>
              </a:rPr>
              <a:t>      </a:t>
            </a:r>
            <a:r>
              <a:rPr lang="en-US" altLang="zh-TW" sz="2400" dirty="0" smtClean="0">
                <a:solidFill>
                  <a:prstClr val="black"/>
                </a:solidFill>
              </a:rPr>
              <a:t>............................</a:t>
            </a:r>
            <a:r>
              <a:rPr lang="zh-TW" altLang="en-US" sz="2400" dirty="0" smtClean="0">
                <a:solidFill>
                  <a:prstClr val="black"/>
                </a:solidFill>
              </a:rPr>
              <a:t>       </a:t>
            </a:r>
            <a:endParaRPr lang="zh-TW" altLang="en-US" sz="2400" dirty="0">
              <a:solidFill>
                <a:prstClr val="black"/>
              </a:solidFill>
            </a:endParaRPr>
          </a:p>
        </p:txBody>
      </p:sp>
      <p:sp>
        <p:nvSpPr>
          <p:cNvPr id="10" name="文字方塊 9"/>
          <p:cNvSpPr txBox="1"/>
          <p:nvPr/>
        </p:nvSpPr>
        <p:spPr>
          <a:xfrm>
            <a:off x="1763688" y="5343599"/>
            <a:ext cx="6192688" cy="461665"/>
          </a:xfrm>
          <a:prstGeom prst="rect">
            <a:avLst/>
          </a:prstGeom>
          <a:noFill/>
        </p:spPr>
        <p:txBody>
          <a:bodyPr wrap="square" rtlCol="0">
            <a:spAutoFit/>
          </a:bodyPr>
          <a:lstStyle/>
          <a:p>
            <a:r>
              <a:rPr lang="en-US" altLang="zh-TW" sz="2400" dirty="0" smtClean="0">
                <a:solidFill>
                  <a:prstClr val="black"/>
                </a:solidFill>
              </a:rPr>
              <a:t>1      2 or 1       3 or 2 or 1</a:t>
            </a:r>
            <a:r>
              <a:rPr lang="zh-TW" altLang="en-US" sz="2400" dirty="0" smtClean="0">
                <a:solidFill>
                  <a:prstClr val="black"/>
                </a:solidFill>
              </a:rPr>
              <a:t>      </a:t>
            </a:r>
            <a:r>
              <a:rPr lang="en-US" altLang="zh-TW" sz="2400" dirty="0" smtClean="0">
                <a:solidFill>
                  <a:prstClr val="black"/>
                </a:solidFill>
              </a:rPr>
              <a:t>............................</a:t>
            </a:r>
            <a:r>
              <a:rPr lang="zh-TW" altLang="en-US" sz="2400" dirty="0" smtClean="0">
                <a:solidFill>
                  <a:prstClr val="black"/>
                </a:solidFill>
              </a:rPr>
              <a:t> </a:t>
            </a:r>
            <a:endParaRPr lang="zh-TW" altLang="en-US" sz="2400" dirty="0">
              <a:solidFill>
                <a:prstClr val="black"/>
              </a:solidFill>
            </a:endParaRPr>
          </a:p>
        </p:txBody>
      </p:sp>
      <p:cxnSp>
        <p:nvCxnSpPr>
          <p:cNvPr id="14" name="直線接點 13"/>
          <p:cNvCxnSpPr/>
          <p:nvPr/>
        </p:nvCxnSpPr>
        <p:spPr>
          <a:xfrm>
            <a:off x="467544" y="4509120"/>
            <a:ext cx="7488832" cy="0"/>
          </a:xfrm>
          <a:prstGeom prst="line">
            <a:avLst/>
          </a:prstGeom>
        </p:spPr>
        <p:style>
          <a:lnRef idx="2">
            <a:schemeClr val="dk1"/>
          </a:lnRef>
          <a:fillRef idx="0">
            <a:schemeClr val="dk1"/>
          </a:fillRef>
          <a:effectRef idx="1">
            <a:schemeClr val="dk1"/>
          </a:effectRef>
          <a:fontRef idx="minor">
            <a:schemeClr val="tx1"/>
          </a:fontRef>
        </p:style>
      </p:cxnSp>
      <p:sp>
        <p:nvSpPr>
          <p:cNvPr id="15" name="矩形 14"/>
          <p:cNvSpPr/>
          <p:nvPr/>
        </p:nvSpPr>
        <p:spPr>
          <a:xfrm>
            <a:off x="2411760" y="4869160"/>
            <a:ext cx="288032" cy="93610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sp>
        <p:nvSpPr>
          <p:cNvPr id="16" name="矩形 15"/>
          <p:cNvSpPr/>
          <p:nvPr/>
        </p:nvSpPr>
        <p:spPr>
          <a:xfrm>
            <a:off x="3059832" y="4869160"/>
            <a:ext cx="288032" cy="93610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cxnSp>
        <p:nvCxnSpPr>
          <p:cNvPr id="17" name="直線接點 16"/>
          <p:cNvCxnSpPr/>
          <p:nvPr/>
        </p:nvCxnSpPr>
        <p:spPr>
          <a:xfrm flipV="1">
            <a:off x="1691680" y="4509121"/>
            <a:ext cx="0" cy="1944215"/>
          </a:xfrm>
          <a:prstGeom prst="line">
            <a:avLst/>
          </a:prstGeom>
        </p:spPr>
        <p:style>
          <a:lnRef idx="2">
            <a:schemeClr val="dk1"/>
          </a:lnRef>
          <a:fillRef idx="0">
            <a:schemeClr val="dk1"/>
          </a:fillRef>
          <a:effectRef idx="1">
            <a:schemeClr val="dk1"/>
          </a:effectRef>
          <a:fontRef idx="minor">
            <a:schemeClr val="tx1"/>
          </a:fontRef>
        </p:style>
      </p:cxnSp>
      <p:sp>
        <p:nvSpPr>
          <p:cNvPr id="25" name="矩形 24"/>
          <p:cNvSpPr/>
          <p:nvPr/>
        </p:nvSpPr>
        <p:spPr>
          <a:xfrm>
            <a:off x="3779912" y="4869160"/>
            <a:ext cx="288032" cy="93610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sp>
        <p:nvSpPr>
          <p:cNvPr id="26" name="矩形 25"/>
          <p:cNvSpPr/>
          <p:nvPr/>
        </p:nvSpPr>
        <p:spPr>
          <a:xfrm>
            <a:off x="4355976" y="4869160"/>
            <a:ext cx="288032" cy="93610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sp>
        <p:nvSpPr>
          <p:cNvPr id="27" name="矩形 26"/>
          <p:cNvSpPr/>
          <p:nvPr/>
        </p:nvSpPr>
        <p:spPr>
          <a:xfrm>
            <a:off x="5004048" y="4869160"/>
            <a:ext cx="288032" cy="93610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sp>
        <p:nvSpPr>
          <p:cNvPr id="28" name="文字方塊 27"/>
          <p:cNvSpPr txBox="1"/>
          <p:nvPr/>
        </p:nvSpPr>
        <p:spPr>
          <a:xfrm>
            <a:off x="611560" y="5978897"/>
            <a:ext cx="999728" cy="461665"/>
          </a:xfrm>
          <a:prstGeom prst="rect">
            <a:avLst/>
          </a:prstGeom>
          <a:noFill/>
        </p:spPr>
        <p:txBody>
          <a:bodyPr wrap="square" rtlCol="0">
            <a:spAutoFit/>
          </a:bodyPr>
          <a:lstStyle/>
          <a:p>
            <a:r>
              <a:rPr lang="zh-TW" altLang="en-US" sz="2400" dirty="0" smtClean="0">
                <a:solidFill>
                  <a:prstClr val="black"/>
                </a:solidFill>
              </a:rPr>
              <a:t>策略</a:t>
            </a:r>
            <a:r>
              <a:rPr lang="en-US" altLang="zh-TW" sz="2400" dirty="0" smtClean="0">
                <a:solidFill>
                  <a:prstClr val="black"/>
                </a:solidFill>
              </a:rPr>
              <a:t>3</a:t>
            </a:r>
            <a:endParaRPr lang="zh-TW" altLang="en-US" sz="2400" dirty="0">
              <a:solidFill>
                <a:prstClr val="black"/>
              </a:solidFill>
            </a:endParaRPr>
          </a:p>
        </p:txBody>
      </p:sp>
      <p:sp>
        <p:nvSpPr>
          <p:cNvPr id="29" name="文字方塊 28"/>
          <p:cNvSpPr txBox="1"/>
          <p:nvPr/>
        </p:nvSpPr>
        <p:spPr>
          <a:xfrm>
            <a:off x="467544" y="3183359"/>
            <a:ext cx="3092513" cy="461665"/>
          </a:xfrm>
          <a:prstGeom prst="rect">
            <a:avLst/>
          </a:prstGeom>
          <a:noFill/>
        </p:spPr>
        <p:txBody>
          <a:bodyPr wrap="none" rtlCol="0">
            <a:spAutoFit/>
          </a:bodyPr>
          <a:lstStyle/>
          <a:p>
            <a:r>
              <a:rPr lang="zh-TW" altLang="en-US" sz="2400" dirty="0" smtClean="0">
                <a:solidFill>
                  <a:prstClr val="black"/>
                </a:solidFill>
              </a:rPr>
              <a:t>假設</a:t>
            </a:r>
            <a:r>
              <a:rPr lang="en-US" altLang="zh-TW" sz="2400" dirty="0" smtClean="0">
                <a:solidFill>
                  <a:prstClr val="black"/>
                </a:solidFill>
              </a:rPr>
              <a:t>W = 10</a:t>
            </a:r>
            <a:r>
              <a:rPr lang="zh-TW" altLang="en-US" sz="2400" dirty="0" smtClean="0">
                <a:solidFill>
                  <a:prstClr val="black"/>
                </a:solidFill>
              </a:rPr>
              <a:t>   </a:t>
            </a:r>
            <a:r>
              <a:rPr lang="en-US" altLang="zh-TW" sz="2400" dirty="0" smtClean="0">
                <a:solidFill>
                  <a:prstClr val="black"/>
                </a:solidFill>
              </a:rPr>
              <a:t>,</a:t>
            </a:r>
            <a:r>
              <a:rPr lang="zh-TW" altLang="en-US" sz="2400" dirty="0" smtClean="0">
                <a:solidFill>
                  <a:prstClr val="black"/>
                </a:solidFill>
              </a:rPr>
              <a:t>   </a:t>
            </a:r>
            <a:r>
              <a:rPr lang="en-US" altLang="zh-TW" sz="2400" dirty="0" smtClean="0">
                <a:solidFill>
                  <a:prstClr val="black"/>
                </a:solidFill>
              </a:rPr>
              <a:t>k = 3</a:t>
            </a:r>
            <a:endParaRPr lang="zh-TW" altLang="en-US" sz="2400" dirty="0">
              <a:solidFill>
                <a:prstClr val="black"/>
              </a:solidFill>
            </a:endParaRPr>
          </a:p>
        </p:txBody>
      </p:sp>
      <p:sp>
        <p:nvSpPr>
          <p:cNvPr id="30" name="矩形 29"/>
          <p:cNvSpPr/>
          <p:nvPr/>
        </p:nvSpPr>
        <p:spPr>
          <a:xfrm>
            <a:off x="3059832" y="4869160"/>
            <a:ext cx="288032" cy="936104"/>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sp>
        <p:nvSpPr>
          <p:cNvPr id="31" name="矩形 30"/>
          <p:cNvSpPr/>
          <p:nvPr/>
        </p:nvSpPr>
        <p:spPr>
          <a:xfrm>
            <a:off x="4355976" y="4869160"/>
            <a:ext cx="288032" cy="936104"/>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sp>
        <p:nvSpPr>
          <p:cNvPr id="32" name="文字方塊 31"/>
          <p:cNvSpPr txBox="1"/>
          <p:nvPr/>
        </p:nvSpPr>
        <p:spPr>
          <a:xfrm>
            <a:off x="1763688" y="5949280"/>
            <a:ext cx="6336704" cy="461665"/>
          </a:xfrm>
          <a:prstGeom prst="rect">
            <a:avLst/>
          </a:prstGeom>
          <a:noFill/>
        </p:spPr>
        <p:txBody>
          <a:bodyPr wrap="square" rtlCol="0">
            <a:spAutoFit/>
          </a:bodyPr>
          <a:lstStyle/>
          <a:p>
            <a:r>
              <a:rPr lang="en-US" altLang="zh-TW" sz="2400" dirty="0" smtClean="0">
                <a:solidFill>
                  <a:prstClr val="black"/>
                </a:solidFill>
              </a:rPr>
              <a:t>8</a:t>
            </a:r>
            <a:r>
              <a:rPr lang="zh-TW" altLang="en-US" sz="2400" dirty="0" smtClean="0">
                <a:solidFill>
                  <a:prstClr val="black"/>
                </a:solidFill>
              </a:rPr>
              <a:t>             </a:t>
            </a:r>
            <a:r>
              <a:rPr lang="en-US" altLang="zh-TW" sz="2400" dirty="0" smtClean="0">
                <a:solidFill>
                  <a:prstClr val="black"/>
                </a:solidFill>
              </a:rPr>
              <a:t>7</a:t>
            </a:r>
            <a:r>
              <a:rPr lang="zh-TW" altLang="en-US" sz="2400" dirty="0" smtClean="0">
                <a:solidFill>
                  <a:prstClr val="black"/>
                </a:solidFill>
              </a:rPr>
              <a:t>              </a:t>
            </a:r>
            <a:r>
              <a:rPr lang="en-US" altLang="zh-TW" sz="2400" dirty="0" smtClean="0">
                <a:solidFill>
                  <a:prstClr val="black"/>
                </a:solidFill>
              </a:rPr>
              <a:t>6</a:t>
            </a:r>
            <a:r>
              <a:rPr lang="zh-TW" altLang="en-US" sz="2400" dirty="0" smtClean="0">
                <a:solidFill>
                  <a:prstClr val="black"/>
                </a:solidFill>
              </a:rPr>
              <a:t>             </a:t>
            </a:r>
            <a:r>
              <a:rPr lang="en-US" altLang="zh-TW" sz="2400" dirty="0" smtClean="0">
                <a:solidFill>
                  <a:prstClr val="black"/>
                </a:solidFill>
              </a:rPr>
              <a:t>............................</a:t>
            </a:r>
            <a:endParaRPr lang="zh-TW" altLang="en-US" sz="2400" dirty="0">
              <a:solidFill>
                <a:prstClr val="black"/>
              </a:solidFill>
            </a:endParaRPr>
          </a:p>
        </p:txBody>
      </p:sp>
      <p:sp>
        <p:nvSpPr>
          <p:cNvPr id="22" name="矩形 21"/>
          <p:cNvSpPr/>
          <p:nvPr/>
        </p:nvSpPr>
        <p:spPr>
          <a:xfrm>
            <a:off x="4283968" y="4653136"/>
            <a:ext cx="432048" cy="1728192"/>
          </a:xfrm>
          <a:prstGeom prst="rect">
            <a:avLst/>
          </a:prstGeom>
          <a:noFill/>
          <a:ln w="28575">
            <a:solidFill>
              <a:srgbClr val="09E50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sp>
        <p:nvSpPr>
          <p:cNvPr id="33" name="弧形 32"/>
          <p:cNvSpPr/>
          <p:nvPr/>
        </p:nvSpPr>
        <p:spPr>
          <a:xfrm rot="13379314">
            <a:off x="2243666" y="4733765"/>
            <a:ext cx="1152128" cy="1224136"/>
          </a:xfrm>
          <a:prstGeom prst="arc">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zh-TW" altLang="en-US">
              <a:solidFill>
                <a:prstClr val="black"/>
              </a:solidFill>
            </a:endParaRPr>
          </a:p>
        </p:txBody>
      </p:sp>
      <p:sp>
        <p:nvSpPr>
          <p:cNvPr id="34" name="弧形 33"/>
          <p:cNvSpPr/>
          <p:nvPr/>
        </p:nvSpPr>
        <p:spPr>
          <a:xfrm rot="8220686" flipH="1">
            <a:off x="2365123" y="4737565"/>
            <a:ext cx="1152128" cy="1224136"/>
          </a:xfrm>
          <a:prstGeom prst="arc">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zh-TW" altLang="en-US">
              <a:solidFill>
                <a:prstClr val="black"/>
              </a:solidFill>
            </a:endParaRPr>
          </a:p>
        </p:txBody>
      </p:sp>
      <p:sp>
        <p:nvSpPr>
          <p:cNvPr id="35" name="文字方塊 34"/>
          <p:cNvSpPr txBox="1"/>
          <p:nvPr/>
        </p:nvSpPr>
        <p:spPr>
          <a:xfrm>
            <a:off x="1907704" y="5157192"/>
            <a:ext cx="576000" cy="32400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TW" dirty="0" smtClean="0">
                <a:solidFill>
                  <a:srgbClr val="FF0000"/>
                </a:solidFill>
              </a:rPr>
              <a:t>max</a:t>
            </a:r>
            <a:endParaRPr lang="zh-TW" altLang="en-US" dirty="0">
              <a:solidFill>
                <a:srgbClr val="FF0000"/>
              </a:solidFill>
            </a:endParaRPr>
          </a:p>
        </p:txBody>
      </p:sp>
      <p:sp>
        <p:nvSpPr>
          <p:cNvPr id="36" name="文字方塊 35"/>
          <p:cNvSpPr txBox="1"/>
          <p:nvPr/>
        </p:nvSpPr>
        <p:spPr>
          <a:xfrm>
            <a:off x="3275856" y="5157192"/>
            <a:ext cx="576000" cy="32400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TW" dirty="0" smtClean="0">
                <a:solidFill>
                  <a:srgbClr val="FF0000"/>
                </a:solidFill>
              </a:rPr>
              <a:t>max</a:t>
            </a:r>
            <a:endParaRPr lang="zh-TW" altLang="en-US" dirty="0">
              <a:solidFill>
                <a:srgbClr val="FF0000"/>
              </a:solidFill>
            </a:endParaRPr>
          </a:p>
        </p:txBody>
      </p:sp>
      <p:sp>
        <p:nvSpPr>
          <p:cNvPr id="37" name="矩形 36"/>
          <p:cNvSpPr/>
          <p:nvPr/>
        </p:nvSpPr>
        <p:spPr>
          <a:xfrm>
            <a:off x="1763688" y="4653136"/>
            <a:ext cx="432048" cy="1728192"/>
          </a:xfrm>
          <a:prstGeom prst="rect">
            <a:avLst/>
          </a:prstGeom>
          <a:noFill/>
          <a:ln w="28575">
            <a:solidFill>
              <a:srgbClr val="09E50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sp>
        <p:nvSpPr>
          <p:cNvPr id="38" name="矩形 37"/>
          <p:cNvSpPr/>
          <p:nvPr/>
        </p:nvSpPr>
        <p:spPr>
          <a:xfrm>
            <a:off x="2987824" y="4653136"/>
            <a:ext cx="432048" cy="1728192"/>
          </a:xfrm>
          <a:prstGeom prst="rect">
            <a:avLst/>
          </a:prstGeom>
          <a:noFill/>
          <a:ln w="28575">
            <a:solidFill>
              <a:srgbClr val="09E50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prstClr val="black"/>
              </a:solidFill>
            </a:endParaRPr>
          </a:p>
        </p:txBody>
      </p:sp>
      <p:graphicFrame>
        <p:nvGraphicFramePr>
          <p:cNvPr id="75779" name="Object 3"/>
          <p:cNvGraphicFramePr>
            <a:graphicFrameLocks noChangeAspect="1"/>
          </p:cNvGraphicFramePr>
          <p:nvPr/>
        </p:nvGraphicFramePr>
        <p:xfrm>
          <a:off x="611560" y="1732731"/>
          <a:ext cx="7667625" cy="1192213"/>
        </p:xfrm>
        <a:graphic>
          <a:graphicData uri="http://schemas.openxmlformats.org/presentationml/2006/ole">
            <p:oleObj spid="_x0000_s75779" name="Equation" r:id="rId4" imgW="3403440" imgH="533160" progId="Equation.3">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33"/>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35"/>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34"/>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3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37"/>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p:bldP spid="22" grpId="0"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124744"/>
            <a:ext cx="8229600" cy="5184576"/>
          </a:xfrm>
        </p:spPr>
        <p:txBody>
          <a:bodyPr>
            <a:normAutofit/>
          </a:bodyPr>
          <a:lstStyle/>
          <a:p>
            <a:endParaRPr lang="en-US" altLang="zh-TW" sz="2400" dirty="0" smtClean="0"/>
          </a:p>
          <a:p>
            <a:r>
              <a:rPr lang="zh-TW" altLang="en-US" sz="2400" dirty="0" smtClean="0"/>
              <a:t>證明</a:t>
            </a:r>
            <a:endParaRPr lang="en-US" altLang="zh-TW" sz="2400" dirty="0" smtClean="0"/>
          </a:p>
          <a:p>
            <a:endParaRPr lang="en-US" altLang="zh-TW" sz="2400" dirty="0" smtClean="0"/>
          </a:p>
          <a:p>
            <a:endParaRPr lang="en-US" altLang="zh-TW" sz="2400" dirty="0" smtClean="0"/>
          </a:p>
          <a:p>
            <a:endParaRPr lang="en-US" altLang="zh-TW" sz="2400" dirty="0" smtClean="0"/>
          </a:p>
          <a:p>
            <a:endParaRPr lang="en-US" altLang="zh-TW" sz="2400" dirty="0" smtClean="0"/>
          </a:p>
          <a:p>
            <a:endParaRPr lang="en-US" altLang="zh-TW" sz="2400" dirty="0" smtClean="0"/>
          </a:p>
          <a:p>
            <a:pPr>
              <a:buNone/>
            </a:pPr>
            <a:endParaRPr lang="en-US" altLang="zh-TW" sz="2400" dirty="0" smtClean="0"/>
          </a:p>
          <a:p>
            <a:r>
              <a:rPr lang="zh-TW" altLang="zh-TW" sz="2400" dirty="0" smtClean="0"/>
              <a:t>由以上得證，最適的</a:t>
            </a:r>
            <a:r>
              <a:rPr lang="en-US" altLang="zh-TW" sz="2400" dirty="0" smtClean="0"/>
              <a:t>Warp</a:t>
            </a:r>
            <a:r>
              <a:rPr lang="zh-TW" altLang="zh-TW" sz="2400" dirty="0" smtClean="0"/>
              <a:t>上限為</a:t>
            </a:r>
            <a:r>
              <a:rPr lang="en-US" altLang="zh-TW" sz="2400" dirty="0" smtClean="0"/>
              <a:t>W</a:t>
            </a:r>
            <a:r>
              <a:rPr lang="zh-TW" altLang="zh-TW" sz="2400" dirty="0" smtClean="0"/>
              <a:t>，有</a:t>
            </a:r>
            <a:r>
              <a:rPr lang="en-US" altLang="zh-TW" sz="2400" dirty="0" smtClean="0"/>
              <a:t>k</a:t>
            </a:r>
            <a:r>
              <a:rPr lang="zh-TW" altLang="zh-TW" sz="2400" dirty="0" smtClean="0"/>
              <a:t>個交易策略</a:t>
            </a:r>
            <a:r>
              <a:rPr lang="en-US" altLang="zh-TW" sz="2400" dirty="0" smtClean="0"/>
              <a:t>Optimal latency time</a:t>
            </a:r>
            <a:r>
              <a:rPr lang="zh-TW" altLang="zh-TW" sz="2400" dirty="0" smtClean="0"/>
              <a:t>為</a:t>
            </a:r>
            <a:endParaRPr lang="zh-TW" altLang="en-US" sz="2400" b="1" dirty="0"/>
          </a:p>
        </p:txBody>
      </p:sp>
      <p:sp>
        <p:nvSpPr>
          <p:cNvPr id="4" name="標題 1"/>
          <p:cNvSpPr>
            <a:spLocks noGrp="1"/>
          </p:cNvSpPr>
          <p:nvPr>
            <p:ph type="title"/>
          </p:nvPr>
        </p:nvSpPr>
        <p:spPr/>
        <p:txBody>
          <a:bodyPr>
            <a:normAutofit/>
          </a:bodyPr>
          <a:lstStyle/>
          <a:p>
            <a:r>
              <a:rPr lang="zh-TW" altLang="en-US" sz="3600" dirty="0" smtClean="0"/>
              <a:t>如何找到最適分配</a:t>
            </a:r>
            <a:endParaRPr lang="zh-TW" altLang="en-US" sz="3600" dirty="0"/>
          </a:p>
        </p:txBody>
      </p:sp>
      <p:sp>
        <p:nvSpPr>
          <p:cNvPr id="245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24577" name="Object 1"/>
          <p:cNvGraphicFramePr>
            <a:graphicFrameLocks noChangeAspect="1"/>
          </p:cNvGraphicFramePr>
          <p:nvPr/>
        </p:nvGraphicFramePr>
        <p:xfrm>
          <a:off x="899040" y="2002854"/>
          <a:ext cx="5183740" cy="2794298"/>
        </p:xfrm>
        <a:graphic>
          <a:graphicData uri="http://schemas.openxmlformats.org/presentationml/2006/ole">
            <p:oleObj spid="_x0000_s76802" name="Equation" r:id="rId4" imgW="2666880" imgH="1434960" progId="Equation.3">
              <p:embed/>
            </p:oleObj>
          </a:graphicData>
        </a:graphic>
      </p:graphicFrame>
      <p:sp>
        <p:nvSpPr>
          <p:cNvPr id="245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24579" name="Object 3"/>
          <p:cNvGraphicFramePr>
            <a:graphicFrameLocks noChangeAspect="1"/>
          </p:cNvGraphicFramePr>
          <p:nvPr/>
        </p:nvGraphicFramePr>
        <p:xfrm>
          <a:off x="1522413" y="5589588"/>
          <a:ext cx="6307137" cy="981075"/>
        </p:xfrm>
        <a:graphic>
          <a:graphicData uri="http://schemas.openxmlformats.org/presentationml/2006/ole">
            <p:oleObj spid="_x0000_s76803" name="Equation" r:id="rId5" imgW="3403440" imgH="533160" progId="Equation.3">
              <p:embed/>
            </p:oleObj>
          </a:graphicData>
        </a:graphic>
      </p:graphicFrame>
      <p:pic>
        <p:nvPicPr>
          <p:cNvPr id="2" name="Picture 4"/>
          <p:cNvPicPr>
            <a:picLocks noChangeAspect="1" noChangeArrowheads="1"/>
          </p:cNvPicPr>
          <p:nvPr/>
        </p:nvPicPr>
        <p:blipFill>
          <a:blip r:embed="rId6" cstate="print">
            <a:clrChange>
              <a:clrFrom>
                <a:srgbClr val="FFFFFF"/>
              </a:clrFrom>
              <a:clrTo>
                <a:srgbClr val="FFFFFF">
                  <a:alpha val="0"/>
                </a:srgbClr>
              </a:clrTo>
            </a:clrChange>
          </a:blip>
          <a:srcRect l="39548" t="50812" r="38296" b="27532"/>
          <a:stretch>
            <a:fillRect/>
          </a:stretch>
        </p:blipFill>
        <p:spPr bwMode="auto">
          <a:xfrm>
            <a:off x="5796136" y="1556792"/>
            <a:ext cx="3275856" cy="1800200"/>
          </a:xfrm>
          <a:prstGeom prst="rect">
            <a:avLst/>
          </a:prstGeom>
          <a:noFill/>
          <a:ln w="9525">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descr="DP-192.png"/>
          <p:cNvPicPr>
            <a:picLocks noGrp="1" noChangeAspect="1"/>
          </p:cNvPicPr>
          <p:nvPr>
            <p:ph sz="quarter" idx="1"/>
          </p:nvPr>
        </p:nvPicPr>
        <p:blipFill>
          <a:blip r:embed="rId2" cstate="print"/>
          <a:stretch>
            <a:fillRect/>
          </a:stretch>
        </p:blipFill>
        <p:spPr>
          <a:xfrm>
            <a:off x="755576" y="1700808"/>
            <a:ext cx="7534001" cy="4896544"/>
          </a:xfrm>
        </p:spPr>
      </p:pic>
      <p:sp>
        <p:nvSpPr>
          <p:cNvPr id="11" name="標題 1"/>
          <p:cNvSpPr>
            <a:spLocks noGrp="1"/>
          </p:cNvSpPr>
          <p:nvPr>
            <p:ph type="title"/>
          </p:nvPr>
        </p:nvSpPr>
        <p:spPr/>
        <p:txBody>
          <a:bodyPr>
            <a:normAutofit/>
          </a:bodyPr>
          <a:lstStyle/>
          <a:p>
            <a:r>
              <a:rPr lang="zh-TW" altLang="en-US" sz="3600" dirty="0" smtClean="0"/>
              <a:t>如何找到最適分配</a:t>
            </a:r>
            <a:endParaRPr lang="zh-TW" altLang="en-US" sz="3600" dirty="0"/>
          </a:p>
        </p:txBody>
      </p:sp>
      <p:sp>
        <p:nvSpPr>
          <p:cNvPr id="12" name="矩形 11"/>
          <p:cNvSpPr/>
          <p:nvPr/>
        </p:nvSpPr>
        <p:spPr>
          <a:xfrm>
            <a:off x="827584" y="4941168"/>
            <a:ext cx="4896544" cy="144016"/>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6372200" y="4797152"/>
            <a:ext cx="1191288" cy="369332"/>
          </a:xfrm>
          <a:prstGeom prst="rect">
            <a:avLst/>
          </a:prstGeom>
          <a:noFill/>
        </p:spPr>
        <p:txBody>
          <a:bodyPr wrap="none" rtlCol="0">
            <a:spAutoFit/>
          </a:bodyPr>
          <a:lstStyle/>
          <a:p>
            <a:r>
              <a:rPr lang="en-US" altLang="zh-TW" dirty="0" smtClean="0">
                <a:ln>
                  <a:solidFill>
                    <a:srgbClr val="FFFF00"/>
                  </a:solidFill>
                </a:ln>
                <a:solidFill>
                  <a:schemeClr val="bg1"/>
                </a:solidFill>
              </a:rPr>
              <a:t>Warp</a:t>
            </a:r>
            <a:r>
              <a:rPr lang="zh-TW" altLang="en-US" dirty="0" smtClean="0">
                <a:ln>
                  <a:solidFill>
                    <a:srgbClr val="FFFF00"/>
                  </a:solidFill>
                </a:ln>
                <a:solidFill>
                  <a:schemeClr val="bg1"/>
                </a:solidFill>
              </a:rPr>
              <a:t>配置</a:t>
            </a:r>
            <a:endParaRPr lang="zh-TW" altLang="en-US" dirty="0">
              <a:ln>
                <a:solidFill>
                  <a:srgbClr val="FFFF00"/>
                </a:solidFill>
              </a:ln>
              <a:solidFill>
                <a:schemeClr val="bg1"/>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sz="quarter" idx="1"/>
          </p:nvPr>
        </p:nvGraphicFramePr>
        <p:xfrm>
          <a:off x="467544" y="2362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612648" y="228600"/>
            <a:ext cx="8153400" cy="990600"/>
          </a:xfrm>
        </p:spPr>
        <p:txBody>
          <a:bodyPr>
            <a:normAutofit/>
          </a:bodyPr>
          <a:lstStyle/>
          <a:p>
            <a:r>
              <a:rPr lang="zh-TW" altLang="en-US" sz="3600" dirty="0" smtClean="0"/>
              <a:t>結果</a:t>
            </a:r>
            <a:endParaRPr lang="en-US" altLang="zh-TW" sz="3600" dirty="0" smtClean="0"/>
          </a:p>
        </p:txBody>
      </p:sp>
      <p:sp>
        <p:nvSpPr>
          <p:cNvPr id="6" name="矩形 5"/>
          <p:cNvSpPr/>
          <p:nvPr/>
        </p:nvSpPr>
        <p:spPr>
          <a:xfrm>
            <a:off x="2468003" y="1556792"/>
            <a:ext cx="4768293" cy="523220"/>
          </a:xfrm>
          <a:prstGeom prst="rect">
            <a:avLst/>
          </a:prstGeom>
        </p:spPr>
        <p:txBody>
          <a:bodyPr wrap="none">
            <a:spAutoFit/>
          </a:bodyPr>
          <a:lstStyle/>
          <a:p>
            <a:r>
              <a:rPr lang="en-US" altLang="zh-TW" sz="2800" dirty="0" smtClean="0">
                <a:solidFill>
                  <a:schemeClr val="tx2"/>
                </a:solidFill>
              </a:rPr>
              <a:t>Naïve </a:t>
            </a:r>
            <a:r>
              <a:rPr lang="en-US" altLang="zh-TW" sz="2800" dirty="0" err="1" smtClean="0">
                <a:solidFill>
                  <a:schemeClr val="tx2"/>
                </a:solidFill>
              </a:rPr>
              <a:t>v.s</a:t>
            </a:r>
            <a:r>
              <a:rPr lang="en-US" altLang="zh-TW" sz="2800" dirty="0" smtClean="0">
                <a:solidFill>
                  <a:schemeClr val="tx2"/>
                </a:solidFill>
              </a:rPr>
              <a:t> Dynamic Programming</a:t>
            </a:r>
            <a:endParaRPr lang="zh-TW" altLang="en-US" sz="2800" dirty="0">
              <a:solidFill>
                <a:schemeClr val="tx2"/>
              </a:solidFill>
            </a:endParaRPr>
          </a:p>
        </p:txBody>
      </p:sp>
      <p:sp>
        <p:nvSpPr>
          <p:cNvPr id="8" name="文字方塊 7"/>
          <p:cNvSpPr txBox="1"/>
          <p:nvPr/>
        </p:nvSpPr>
        <p:spPr>
          <a:xfrm>
            <a:off x="8244408" y="4221088"/>
            <a:ext cx="504056" cy="369332"/>
          </a:xfrm>
          <a:prstGeom prst="rect">
            <a:avLst/>
          </a:prstGeom>
          <a:solidFill>
            <a:schemeClr val="bg1"/>
          </a:solidFill>
        </p:spPr>
        <p:txBody>
          <a:bodyPr wrap="square" rtlCol="0">
            <a:spAutoFit/>
          </a:bodyPr>
          <a:lstStyle/>
          <a:p>
            <a:r>
              <a:rPr lang="en-US" altLang="zh-TW" dirty="0" smtClean="0"/>
              <a:t>Na</a:t>
            </a:r>
            <a:endParaRPr lang="zh-TW" altLang="en-US" dirty="0"/>
          </a:p>
        </p:txBody>
      </p:sp>
      <p:sp>
        <p:nvSpPr>
          <p:cNvPr id="10" name="文字方塊 9"/>
          <p:cNvSpPr txBox="1"/>
          <p:nvPr/>
        </p:nvSpPr>
        <p:spPr>
          <a:xfrm>
            <a:off x="8236912" y="4571836"/>
            <a:ext cx="439544" cy="369332"/>
          </a:xfrm>
          <a:prstGeom prst="rect">
            <a:avLst/>
          </a:prstGeom>
          <a:solidFill>
            <a:schemeClr val="bg1"/>
          </a:solidFill>
        </p:spPr>
        <p:txBody>
          <a:bodyPr wrap="none" rtlCol="0">
            <a:spAutoFit/>
          </a:bodyPr>
          <a:lstStyle/>
          <a:p>
            <a:r>
              <a:rPr lang="en-US" altLang="zh-TW" dirty="0" smtClean="0"/>
              <a:t>DP</a:t>
            </a:r>
            <a:endParaRPr lang="zh-TW" altLang="en-US"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normAutofit/>
          </a:bodyPr>
          <a:lstStyle/>
          <a:p>
            <a:r>
              <a:rPr lang="zh-TW" altLang="en-US" sz="3600" dirty="0" smtClean="0"/>
              <a:t>結果</a:t>
            </a:r>
            <a:endParaRPr lang="en-US" altLang="zh-TW" sz="3600" dirty="0" smtClean="0"/>
          </a:p>
        </p:txBody>
      </p:sp>
      <p:graphicFrame>
        <p:nvGraphicFramePr>
          <p:cNvPr id="5122" name="Object 8"/>
          <p:cNvGraphicFramePr>
            <a:graphicFrameLocks noChangeAspect="1"/>
          </p:cNvGraphicFramePr>
          <p:nvPr>
            <p:ph sz="quarter" idx="1"/>
          </p:nvPr>
        </p:nvGraphicFramePr>
        <p:xfrm>
          <a:off x="1012825" y="2071389"/>
          <a:ext cx="7118350" cy="4525963"/>
        </p:xfrm>
        <a:graphic>
          <a:graphicData uri="http://schemas.openxmlformats.org/presentationml/2006/ole">
            <p:oleObj spid="_x0000_s77826" name="圖表" r:id="rId4" imgW="5752998" imgH="3657600" progId="Excel.Sheet.8">
              <p:embed/>
            </p:oleObj>
          </a:graphicData>
        </a:graphic>
      </p:graphicFrame>
      <p:sp>
        <p:nvSpPr>
          <p:cNvPr id="4" name="矩形 3"/>
          <p:cNvSpPr/>
          <p:nvPr/>
        </p:nvSpPr>
        <p:spPr>
          <a:xfrm>
            <a:off x="3419872" y="1484784"/>
            <a:ext cx="2264787" cy="584775"/>
          </a:xfrm>
          <a:prstGeom prst="rect">
            <a:avLst/>
          </a:prstGeom>
          <a:noFill/>
        </p:spPr>
        <p:txBody>
          <a:bodyPr wrap="none">
            <a:spAutoFit/>
          </a:bodyPr>
          <a:lstStyle/>
          <a:p>
            <a:r>
              <a:rPr lang="en-US" altLang="zh-TW" sz="3200" dirty="0" smtClean="0">
                <a:solidFill>
                  <a:schemeClr val="tx2"/>
                </a:solidFill>
              </a:rPr>
              <a:t>CPU </a:t>
            </a:r>
            <a:r>
              <a:rPr lang="en-US" altLang="zh-TW" sz="3200" dirty="0" err="1" smtClean="0">
                <a:solidFill>
                  <a:schemeClr val="tx2"/>
                </a:solidFill>
              </a:rPr>
              <a:t>v.s</a:t>
            </a:r>
            <a:r>
              <a:rPr lang="en-US" altLang="zh-TW" sz="3200" dirty="0" smtClean="0">
                <a:solidFill>
                  <a:schemeClr val="tx2"/>
                </a:solidFill>
              </a:rPr>
              <a:t> GPU</a:t>
            </a:r>
            <a:endParaRPr lang="zh-TW" altLang="en-US" sz="3200" dirty="0">
              <a:solidFill>
                <a:schemeClr val="tx2"/>
              </a:solidFill>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smtClean="0"/>
              <a:t>結果與建議</a:t>
            </a:r>
            <a:endParaRPr lang="zh-TW" altLang="en-US" sz="3600" dirty="0"/>
          </a:p>
        </p:txBody>
      </p:sp>
      <p:sp>
        <p:nvSpPr>
          <p:cNvPr id="3" name="內容版面配置區 2"/>
          <p:cNvSpPr>
            <a:spLocks noGrp="1"/>
          </p:cNvSpPr>
          <p:nvPr>
            <p:ph sz="quarter" idx="1"/>
          </p:nvPr>
        </p:nvSpPr>
        <p:spPr>
          <a:xfrm>
            <a:off x="612648" y="1600200"/>
            <a:ext cx="8153400" cy="5257800"/>
          </a:xfrm>
        </p:spPr>
        <p:txBody>
          <a:bodyPr>
            <a:normAutofit lnSpcReduction="10000"/>
          </a:bodyPr>
          <a:lstStyle/>
          <a:p>
            <a:pPr>
              <a:lnSpc>
                <a:spcPct val="150000"/>
              </a:lnSpc>
            </a:pPr>
            <a:r>
              <a:rPr lang="en-US" altLang="zh-TW" sz="2400" dirty="0" smtClean="0">
                <a:solidFill>
                  <a:srgbClr val="FF0000"/>
                </a:solidFill>
              </a:rPr>
              <a:t>CUDA</a:t>
            </a:r>
            <a:r>
              <a:rPr lang="zh-TW" altLang="en-US" sz="2400" dirty="0" smtClean="0">
                <a:solidFill>
                  <a:srgbClr val="FF0000"/>
                </a:solidFill>
              </a:rPr>
              <a:t>成功在套利交易競賽中打敗</a:t>
            </a:r>
            <a:r>
              <a:rPr lang="en-US" altLang="zh-TW" sz="2400" dirty="0" smtClean="0">
                <a:solidFill>
                  <a:srgbClr val="FF0000"/>
                </a:solidFill>
              </a:rPr>
              <a:t>CPU</a:t>
            </a:r>
            <a:r>
              <a:rPr lang="zh-TW" altLang="en-US" sz="2400" dirty="0" smtClean="0"/>
              <a:t>，藉此呈現因為市場需求不同特殊化而可以運用平行運算的</a:t>
            </a:r>
            <a:r>
              <a:rPr lang="en-US" altLang="zh-TW" sz="2400" dirty="0" smtClean="0"/>
              <a:t>GPU</a:t>
            </a:r>
            <a:r>
              <a:rPr lang="zh-TW" altLang="en-US" sz="2400" dirty="0" smtClean="0"/>
              <a:t>是在真實世界中自動化交易最好的解決方法之一</a:t>
            </a:r>
            <a:endParaRPr lang="en-US" altLang="zh-TW" sz="2400" dirty="0" smtClean="0"/>
          </a:p>
          <a:p>
            <a:pPr>
              <a:lnSpc>
                <a:spcPct val="150000"/>
              </a:lnSpc>
            </a:pPr>
            <a:r>
              <a:rPr lang="zh-TW" altLang="en-US" sz="2400" dirty="0" smtClean="0"/>
              <a:t>利用</a:t>
            </a:r>
            <a:r>
              <a:rPr lang="en-US" altLang="zh-TW" sz="2400" dirty="0" smtClean="0"/>
              <a:t>Naïve</a:t>
            </a:r>
            <a:r>
              <a:rPr lang="zh-TW" altLang="en-US" sz="2400" dirty="0" smtClean="0"/>
              <a:t>與</a:t>
            </a:r>
            <a:r>
              <a:rPr lang="en-US" altLang="zh-TW" sz="2400" dirty="0" smtClean="0"/>
              <a:t>DP</a:t>
            </a:r>
            <a:r>
              <a:rPr lang="zh-TW" altLang="en-US" sz="2400" dirty="0" smtClean="0"/>
              <a:t>兩種</a:t>
            </a:r>
            <a:r>
              <a:rPr lang="en-US" altLang="zh-TW" sz="2400" dirty="0" smtClean="0"/>
              <a:t>Load Balance</a:t>
            </a:r>
            <a:r>
              <a:rPr lang="zh-TW" altLang="en-US" sz="2400" dirty="0" smtClean="0"/>
              <a:t>方法之下的計算效率</a:t>
            </a:r>
            <a:r>
              <a:rPr lang="zh-TW" altLang="en-US" sz="2400" dirty="0" smtClean="0">
                <a:solidFill>
                  <a:srgbClr val="FF0000"/>
                </a:solidFill>
              </a:rPr>
              <a:t>差異不大</a:t>
            </a:r>
            <a:endParaRPr lang="en-US" altLang="zh-TW" sz="2400" dirty="0" smtClean="0">
              <a:solidFill>
                <a:srgbClr val="FF0000"/>
              </a:solidFill>
            </a:endParaRPr>
          </a:p>
          <a:p>
            <a:pPr>
              <a:lnSpc>
                <a:spcPct val="150000"/>
              </a:lnSpc>
            </a:pPr>
            <a:r>
              <a:rPr lang="zh-TW" altLang="en-US" sz="2400" dirty="0" smtClean="0"/>
              <a:t>利用箱型價差、賣權買權平價理論、買權賣權價差及蝶狀價差等四個套利策略，建構更加完整的套利交易市場</a:t>
            </a:r>
          </a:p>
          <a:p>
            <a:pPr lvl="0">
              <a:lnSpc>
                <a:spcPct val="150000"/>
              </a:lnSpc>
            </a:pPr>
            <a:r>
              <a:rPr lang="zh-TW" altLang="en-US" sz="2400" dirty="0" smtClean="0"/>
              <a:t>建議未來可</a:t>
            </a:r>
            <a:r>
              <a:rPr lang="zh-TW" altLang="zh-TW" sz="2400" dirty="0" smtClean="0"/>
              <a:t>利用</a:t>
            </a:r>
            <a:r>
              <a:rPr lang="en-US" altLang="zh-TW" sz="2400" dirty="0" smtClean="0"/>
              <a:t>CUDA</a:t>
            </a:r>
            <a:r>
              <a:rPr lang="zh-TW" altLang="zh-TW" sz="2400" dirty="0" smtClean="0"/>
              <a:t>技術在平行處理資料上的效率優勢，以降低增加計算能力的單位成本</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772816"/>
            <a:ext cx="8496944" cy="4525963"/>
          </a:xfrm>
        </p:spPr>
        <p:txBody>
          <a:bodyPr>
            <a:noAutofit/>
          </a:bodyPr>
          <a:lstStyle/>
          <a:p>
            <a:r>
              <a:rPr lang="zh-TW" altLang="en-US" dirty="0" smtClean="0"/>
              <a:t>平行計算</a:t>
            </a:r>
            <a:endParaRPr lang="en-US" altLang="zh-TW" dirty="0" smtClean="0"/>
          </a:p>
          <a:p>
            <a:pPr lvl="1">
              <a:buNone/>
            </a:pPr>
            <a:endParaRPr lang="en-US" altLang="zh-TW" sz="2400" dirty="0" smtClean="0"/>
          </a:p>
          <a:p>
            <a:pPr lvl="1">
              <a:buNone/>
            </a:pPr>
            <a:endParaRPr lang="en-US" altLang="zh-TW" sz="2400" dirty="0" smtClean="0"/>
          </a:p>
          <a:p>
            <a:pPr lvl="1">
              <a:buNone/>
            </a:pPr>
            <a:endParaRPr lang="en-US" altLang="zh-TW" sz="2400" dirty="0" smtClean="0"/>
          </a:p>
          <a:p>
            <a:pPr lvl="1">
              <a:buNone/>
            </a:pPr>
            <a:endParaRPr lang="en-US" altLang="zh-TW" sz="2400" dirty="0" smtClean="0"/>
          </a:p>
          <a:p>
            <a:endParaRPr lang="en-US" altLang="zh-TW" dirty="0" smtClean="0"/>
          </a:p>
          <a:p>
            <a:r>
              <a:rPr lang="en-US" altLang="zh-TW" dirty="0" smtClean="0"/>
              <a:t>CUDA</a:t>
            </a:r>
          </a:p>
          <a:p>
            <a:r>
              <a:rPr lang="en-US" altLang="zh-TW" sz="2800" dirty="0" smtClean="0"/>
              <a:t> (Compute Unified Device</a:t>
            </a:r>
            <a:r>
              <a:rPr lang="zh-TW" altLang="en-US" sz="2800" dirty="0" smtClean="0"/>
              <a:t> </a:t>
            </a:r>
            <a:r>
              <a:rPr lang="en-US" altLang="zh-TW" sz="2800" dirty="0" smtClean="0"/>
              <a:t>Architecture)</a:t>
            </a:r>
          </a:p>
          <a:p>
            <a:pPr lvl="1"/>
            <a:r>
              <a:rPr lang="zh-TW" altLang="en-US" dirty="0"/>
              <a:t>是 </a:t>
            </a:r>
            <a:r>
              <a:rPr lang="en-US" altLang="zh-TW" dirty="0"/>
              <a:t>NVIDIA </a:t>
            </a:r>
            <a:r>
              <a:rPr lang="zh-TW" altLang="en-US" dirty="0"/>
              <a:t>平行運算</a:t>
            </a:r>
            <a:r>
              <a:rPr lang="zh-TW" altLang="en-US" dirty="0" smtClean="0"/>
              <a:t>架構</a:t>
            </a:r>
            <a:endParaRPr lang="en-US" altLang="zh-TW" dirty="0" smtClean="0"/>
          </a:p>
        </p:txBody>
      </p:sp>
      <p:pic>
        <p:nvPicPr>
          <p:cNvPr id="4" name="圖片 3" descr="http://cg2010studio.files.wordpress.com/2011/10/simd.png?w=540"/>
          <p:cNvPicPr/>
          <p:nvPr/>
        </p:nvPicPr>
        <p:blipFill>
          <a:blip r:embed="rId3" cstate="print"/>
          <a:srcRect/>
          <a:stretch>
            <a:fillRect/>
          </a:stretch>
        </p:blipFill>
        <p:spPr bwMode="auto">
          <a:xfrm>
            <a:off x="3240360" y="1844824"/>
            <a:ext cx="3419872" cy="2952328"/>
          </a:xfrm>
          <a:prstGeom prst="rect">
            <a:avLst/>
          </a:prstGeom>
          <a:noFill/>
          <a:ln w="9525">
            <a:noFill/>
            <a:miter lim="800000"/>
            <a:headEnd/>
            <a:tailEnd/>
          </a:ln>
        </p:spPr>
      </p:pic>
      <p:sp>
        <p:nvSpPr>
          <p:cNvPr id="5" name="標題 1"/>
          <p:cNvSpPr>
            <a:spLocks noGrp="1"/>
          </p:cNvSpPr>
          <p:nvPr>
            <p:ph type="title"/>
          </p:nvPr>
        </p:nvSpPr>
        <p:spPr/>
        <p:txBody>
          <a:bodyPr>
            <a:noAutofit/>
          </a:bodyPr>
          <a:lstStyle/>
          <a:p>
            <a:r>
              <a:rPr lang="zh-TW" altLang="zh-TW" sz="3000" dirty="0" smtClean="0"/>
              <a:t>使用</a:t>
            </a:r>
            <a:r>
              <a:rPr lang="en-US" altLang="zh-TW" sz="3000" dirty="0" smtClean="0"/>
              <a:t> CUDA </a:t>
            </a:r>
            <a:r>
              <a:rPr lang="zh-TW" altLang="zh-TW" sz="3000" dirty="0" smtClean="0"/>
              <a:t>平行計算機制運用到高頻套利交易</a:t>
            </a:r>
            <a:r>
              <a:rPr lang="en-US" altLang="zh-TW" sz="3000" dirty="0" smtClean="0"/>
              <a:t>--</a:t>
            </a:r>
            <a:r>
              <a:rPr lang="zh-TW" altLang="zh-TW" sz="3000" dirty="0" smtClean="0"/>
              <a:t>以台指期權市場為例</a:t>
            </a:r>
            <a:endParaRPr lang="zh-TW" altLang="en-US" sz="3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2771800" y="1772816"/>
            <a:ext cx="3600400" cy="1828800"/>
          </a:xfrm>
        </p:spPr>
        <p:txBody>
          <a:bodyPr/>
          <a:lstStyle/>
          <a:p>
            <a:pPr algn="ctr"/>
            <a:r>
              <a:rPr lang="en-US" altLang="zh-TW" dirty="0" smtClean="0"/>
              <a:t>Thank you !</a:t>
            </a:r>
            <a:endParaRPr lang="zh-TW" altLang="en-US" dirty="0"/>
          </a:p>
        </p:txBody>
      </p:sp>
      <p:sp>
        <p:nvSpPr>
          <p:cNvPr id="5" name="副標題 4"/>
          <p:cNvSpPr>
            <a:spLocks noGrp="1"/>
          </p:cNvSpPr>
          <p:nvPr>
            <p:ph type="subTitle" idx="1"/>
          </p:nvPr>
        </p:nvSpPr>
        <p:spPr/>
        <p:txBody>
          <a:bodyPr/>
          <a:lstStyle/>
          <a:p>
            <a:endParaRPr lang="zh-TW" alt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CPU </a:t>
            </a:r>
            <a:r>
              <a:rPr lang="en-US" altLang="zh-TW" dirty="0" err="1" smtClean="0"/>
              <a:t>v.s</a:t>
            </a:r>
            <a:r>
              <a:rPr lang="en-US" altLang="zh-TW" dirty="0" smtClean="0"/>
              <a:t>. GPU</a:t>
            </a:r>
            <a:endParaRPr lang="zh-TW" altLang="en-US" dirty="0"/>
          </a:p>
        </p:txBody>
      </p:sp>
      <p:sp>
        <p:nvSpPr>
          <p:cNvPr id="5" name="內容版面配置區 4"/>
          <p:cNvSpPr>
            <a:spLocks noGrp="1"/>
          </p:cNvSpPr>
          <p:nvPr>
            <p:ph idx="1"/>
          </p:nvPr>
        </p:nvSpPr>
        <p:spPr>
          <a:xfrm>
            <a:off x="457200" y="1600200"/>
            <a:ext cx="8229600" cy="4997152"/>
          </a:xfrm>
        </p:spPr>
        <p:txBody>
          <a:bodyPr>
            <a:normAutofit/>
          </a:bodyPr>
          <a:lstStyle/>
          <a:p>
            <a:r>
              <a:rPr lang="en-US" altLang="zh-TW" dirty="0" smtClean="0"/>
              <a:t>CPU ( Central Processing Unit )</a:t>
            </a:r>
            <a:r>
              <a:rPr lang="zh-TW" altLang="en-US" dirty="0" smtClean="0"/>
              <a:t> </a:t>
            </a:r>
            <a:r>
              <a:rPr lang="en-US" altLang="zh-TW" dirty="0" smtClean="0"/>
              <a:t/>
            </a:r>
            <a:br>
              <a:rPr lang="en-US" altLang="zh-TW" dirty="0" smtClean="0"/>
            </a:br>
            <a:r>
              <a:rPr lang="zh-TW" altLang="en-US" dirty="0" smtClean="0"/>
              <a:t>中央處理器</a:t>
            </a:r>
            <a:endParaRPr lang="en-US" altLang="zh-TW" dirty="0" smtClean="0"/>
          </a:p>
          <a:p>
            <a:endParaRPr lang="zh-TW" altLang="en-US" dirty="0" smtClean="0"/>
          </a:p>
          <a:p>
            <a:r>
              <a:rPr lang="en-US" altLang="zh-TW" dirty="0" smtClean="0"/>
              <a:t>GPU (Graphics Processing Unit )</a:t>
            </a:r>
            <a:br>
              <a:rPr lang="en-US" altLang="zh-TW" dirty="0" smtClean="0"/>
            </a:br>
            <a:r>
              <a:rPr lang="zh-TW" altLang="en-US" dirty="0" smtClean="0"/>
              <a:t>圖形處理器</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mj-ea"/>
              </a:rPr>
              <a:t>Outline</a:t>
            </a:r>
            <a:endParaRPr lang="zh-TW" altLang="en-US" dirty="0">
              <a:latin typeface="+mj-ea"/>
            </a:endParaRPr>
          </a:p>
        </p:txBody>
      </p:sp>
      <p:sp>
        <p:nvSpPr>
          <p:cNvPr id="3" name="內容版面配置區 2"/>
          <p:cNvSpPr>
            <a:spLocks noGrp="1"/>
          </p:cNvSpPr>
          <p:nvPr>
            <p:ph idx="1"/>
          </p:nvPr>
        </p:nvSpPr>
        <p:spPr/>
        <p:txBody>
          <a:bodyPr>
            <a:normAutofit/>
          </a:bodyPr>
          <a:lstStyle/>
          <a:p>
            <a:r>
              <a:rPr lang="zh-TW" altLang="en-US" dirty="0" smtClean="0">
                <a:latin typeface="+mj-ea"/>
                <a:ea typeface="+mj-ea"/>
              </a:rPr>
              <a:t>研究動機與問題</a:t>
            </a:r>
            <a:endParaRPr lang="en-US" altLang="zh-TW" dirty="0" smtClean="0">
              <a:latin typeface="+mj-ea"/>
              <a:ea typeface="+mj-ea"/>
            </a:endParaRPr>
          </a:p>
          <a:p>
            <a:r>
              <a:rPr lang="en-US" altLang="zh-TW" dirty="0" smtClean="0">
                <a:latin typeface="+mj-ea"/>
                <a:ea typeface="+mj-ea"/>
              </a:rPr>
              <a:t>CPU </a:t>
            </a:r>
            <a:r>
              <a:rPr lang="en-US" altLang="zh-TW" dirty="0" err="1" smtClean="0">
                <a:latin typeface="+mj-ea"/>
                <a:ea typeface="+mj-ea"/>
              </a:rPr>
              <a:t>v.s</a:t>
            </a:r>
            <a:r>
              <a:rPr lang="en-US" altLang="zh-TW" dirty="0" smtClean="0">
                <a:latin typeface="+mj-ea"/>
                <a:ea typeface="+mj-ea"/>
              </a:rPr>
              <a:t>. GPU</a:t>
            </a:r>
          </a:p>
          <a:p>
            <a:r>
              <a:rPr lang="zh-TW" altLang="en-US" dirty="0" smtClean="0">
                <a:latin typeface="+mj-ea"/>
              </a:rPr>
              <a:t>研究架構</a:t>
            </a:r>
            <a:endParaRPr lang="en-US" altLang="zh-TW" dirty="0" smtClean="0">
              <a:latin typeface="+mj-ea"/>
              <a:ea typeface="+mj-ea"/>
            </a:endParaRPr>
          </a:p>
          <a:p>
            <a:r>
              <a:rPr lang="zh-TW" altLang="en-US" dirty="0" smtClean="0">
                <a:latin typeface="+mj-ea"/>
                <a:ea typeface="+mj-ea"/>
              </a:rPr>
              <a:t>兩種平行化的方法</a:t>
            </a:r>
            <a:endParaRPr lang="en-US" altLang="zh-TW" dirty="0" smtClean="0">
              <a:latin typeface="+mj-ea"/>
              <a:ea typeface="+mj-ea"/>
            </a:endParaRPr>
          </a:p>
          <a:p>
            <a:r>
              <a:rPr lang="zh-TW" altLang="en-US" dirty="0" smtClean="0">
                <a:latin typeface="+mj-ea"/>
                <a:ea typeface="+mj-ea"/>
              </a:rPr>
              <a:t>兩種方法的比較</a:t>
            </a:r>
            <a:endParaRPr lang="en-US" altLang="zh-TW" dirty="0" smtClean="0">
              <a:latin typeface="+mj-ea"/>
              <a:ea typeface="+mj-ea"/>
            </a:endParaRPr>
          </a:p>
          <a:p>
            <a:r>
              <a:rPr lang="zh-TW" altLang="en-US" dirty="0" smtClean="0">
                <a:latin typeface="+mj-ea"/>
                <a:ea typeface="+mj-ea"/>
              </a:rPr>
              <a:t>結果與建議</a:t>
            </a:r>
            <a:endParaRPr lang="en-US" altLang="zh-TW" dirty="0" smtClean="0">
              <a:latin typeface="+mj-ea"/>
              <a:ea typeface="+mj-e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研究動機與問題</a:t>
            </a:r>
          </a:p>
        </p:txBody>
      </p:sp>
      <p:sp>
        <p:nvSpPr>
          <p:cNvPr id="3" name="內容版面配置區 2"/>
          <p:cNvSpPr>
            <a:spLocks noGrp="1"/>
          </p:cNvSpPr>
          <p:nvPr>
            <p:ph idx="1"/>
          </p:nvPr>
        </p:nvSpPr>
        <p:spPr/>
        <p:txBody>
          <a:bodyPr>
            <a:noAutofit/>
          </a:bodyPr>
          <a:lstStyle/>
          <a:p>
            <a:r>
              <a:rPr lang="zh-TW" altLang="en-US" sz="2800" dirty="0" smtClean="0"/>
              <a:t>林威辰</a:t>
            </a:r>
            <a:r>
              <a:rPr lang="en-US" altLang="zh-TW" sz="2800" dirty="0" smtClean="0"/>
              <a:t>(2010)</a:t>
            </a:r>
            <a:r>
              <a:rPr lang="zh-TW" altLang="en-US" sz="2800" dirty="0" smtClean="0"/>
              <a:t>曾透過</a:t>
            </a:r>
            <a:r>
              <a:rPr lang="zh-TW" altLang="zh-TW" sz="2800" dirty="0" smtClean="0"/>
              <a:t>自行</a:t>
            </a:r>
            <a:r>
              <a:rPr lang="zh-TW" altLang="zh-TW" sz="2800" dirty="0"/>
              <a:t>建構</a:t>
            </a:r>
            <a:r>
              <a:rPr lang="zh-TW" altLang="zh-TW" sz="2800" dirty="0" smtClean="0"/>
              <a:t>的</a:t>
            </a:r>
            <a:r>
              <a:rPr lang="zh-TW" altLang="en-US" sz="2800" b="1" dirty="0" smtClean="0"/>
              <a:t>虛</a:t>
            </a:r>
            <a:r>
              <a:rPr lang="zh-TW" altLang="zh-TW" sz="2800" b="1" dirty="0" smtClean="0"/>
              <a:t>擬</a:t>
            </a:r>
            <a:r>
              <a:rPr lang="zh-TW" altLang="zh-TW" sz="2800" b="1" dirty="0"/>
              <a:t>交易所</a:t>
            </a:r>
            <a:r>
              <a:rPr lang="zh-TW" altLang="zh-TW" sz="2800" b="1" dirty="0">
                <a:solidFill>
                  <a:srgbClr val="FF0000"/>
                </a:solidFill>
              </a:rPr>
              <a:t>還原</a:t>
            </a:r>
            <a:r>
              <a:rPr lang="zh-TW" altLang="zh-TW" sz="2800" dirty="0"/>
              <a:t>出</a:t>
            </a:r>
            <a:r>
              <a:rPr lang="en-US" altLang="zh-TW" sz="2800" dirty="0"/>
              <a:t>2007~2008</a:t>
            </a:r>
            <a:r>
              <a:rPr lang="zh-TW" altLang="zh-TW" sz="2800" dirty="0"/>
              <a:t>年間的臺灣期權市場的交易狀況</a:t>
            </a:r>
            <a:r>
              <a:rPr lang="zh-TW" altLang="zh-TW" sz="2800" dirty="0" smtClean="0"/>
              <a:t>，</a:t>
            </a:r>
            <a:r>
              <a:rPr lang="en-US" altLang="zh-TW" sz="2800" dirty="0" smtClean="0"/>
              <a:t/>
            </a:r>
            <a:br>
              <a:rPr lang="en-US" altLang="zh-TW" sz="2800" dirty="0" smtClean="0"/>
            </a:br>
            <a:r>
              <a:rPr lang="zh-TW" altLang="en-US" sz="2800" dirty="0" smtClean="0"/>
              <a:t>並</a:t>
            </a:r>
            <a:r>
              <a:rPr lang="zh-TW" altLang="zh-TW" sz="2800" dirty="0" smtClean="0"/>
              <a:t>利用</a:t>
            </a:r>
            <a:r>
              <a:rPr lang="en-US" altLang="zh-TW" sz="2800" dirty="0" smtClean="0"/>
              <a:t>GPU</a:t>
            </a:r>
            <a:r>
              <a:rPr lang="zh-TW" altLang="zh-TW" sz="2800" dirty="0" smtClean="0"/>
              <a:t>上的</a:t>
            </a:r>
            <a:r>
              <a:rPr lang="en-US" altLang="zh-TW" sz="2800" dirty="0" smtClean="0"/>
              <a:t>CUDA</a:t>
            </a:r>
            <a:r>
              <a:rPr lang="zh-TW" altLang="zh-TW" sz="2800" dirty="0"/>
              <a:t>平行計算程式與</a:t>
            </a:r>
            <a:r>
              <a:rPr lang="en-US" altLang="zh-TW" sz="2800" dirty="0"/>
              <a:t>CPU</a:t>
            </a:r>
            <a:r>
              <a:rPr lang="zh-TW" altLang="zh-TW" sz="2800" dirty="0"/>
              <a:t>分別檢驗市場有無套利</a:t>
            </a:r>
            <a:r>
              <a:rPr lang="zh-TW" altLang="zh-TW" sz="2800" dirty="0" smtClean="0"/>
              <a:t>機會</a:t>
            </a:r>
            <a:endParaRPr lang="en-US" altLang="zh-TW" sz="2800" dirty="0" smtClean="0"/>
          </a:p>
          <a:p>
            <a:endParaRPr lang="en-US" altLang="zh-TW" sz="2800" dirty="0" smtClean="0"/>
          </a:p>
          <a:p>
            <a:r>
              <a:rPr lang="zh-TW" altLang="en-US" sz="2800" dirty="0" smtClean="0"/>
              <a:t>該研究</a:t>
            </a:r>
            <a:r>
              <a:rPr lang="zh-TW" altLang="zh-TW" sz="2800" dirty="0" smtClean="0"/>
              <a:t>結果顯示</a:t>
            </a:r>
            <a:r>
              <a:rPr lang="zh-TW" altLang="en-US" sz="2800" dirty="0" smtClean="0"/>
              <a:t>：</a:t>
            </a:r>
            <a:endParaRPr lang="en-US" altLang="zh-TW" sz="2800" dirty="0" smtClean="0"/>
          </a:p>
          <a:p>
            <a:r>
              <a:rPr lang="en-US" altLang="zh-TW" sz="2800" dirty="0" smtClean="0"/>
              <a:t>GPU</a:t>
            </a:r>
            <a:r>
              <a:rPr lang="zh-TW" altLang="zh-TW" sz="2800" dirty="0" smtClean="0"/>
              <a:t>搜尋</a:t>
            </a:r>
            <a:r>
              <a:rPr lang="zh-TW" altLang="zh-TW" sz="2800" dirty="0"/>
              <a:t>套利機會的能力及獲利效率均</a:t>
            </a:r>
            <a:r>
              <a:rPr lang="zh-TW" altLang="zh-TW" sz="2800" b="1" dirty="0">
                <a:solidFill>
                  <a:srgbClr val="FF0000"/>
                </a:solidFill>
              </a:rPr>
              <a:t>優於</a:t>
            </a:r>
            <a:r>
              <a:rPr lang="zh-TW" altLang="zh-TW" sz="2800" dirty="0"/>
              <a:t>傳統非平行計算的</a:t>
            </a:r>
            <a:r>
              <a:rPr lang="zh-TW" altLang="zh-TW" sz="2800" dirty="0" smtClean="0"/>
              <a:t>程式</a:t>
            </a:r>
            <a:endParaRPr lang="en-US" altLang="zh-TW" sz="2800" dirty="0" smtClean="0"/>
          </a:p>
          <a:p>
            <a:r>
              <a:rPr lang="zh-TW" altLang="zh-TW" sz="2800" dirty="0" smtClean="0"/>
              <a:t>其中他使用了</a:t>
            </a:r>
            <a:r>
              <a:rPr lang="en-US" altLang="zh-TW" sz="2800" dirty="0" smtClean="0"/>
              <a:t>Put-Call-Future parity</a:t>
            </a:r>
            <a:r>
              <a:rPr lang="zh-TW" altLang="zh-TW" sz="2800" dirty="0" smtClean="0"/>
              <a:t>及</a:t>
            </a:r>
            <a:r>
              <a:rPr lang="en-US" altLang="zh-TW" sz="2800" dirty="0" smtClean="0"/>
              <a:t> Convexity of Option Prices </a:t>
            </a:r>
            <a:r>
              <a:rPr lang="zh-TW" altLang="en-US" sz="2800" dirty="0" smtClean="0"/>
              <a:t>來</a:t>
            </a:r>
            <a:r>
              <a:rPr lang="zh-TW" altLang="zh-TW" sz="2800" dirty="0" smtClean="0"/>
              <a:t>尋找套利機會。</a:t>
            </a:r>
            <a:endParaRPr lang="en-US" altLang="zh-TW" sz="28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研究動機與問題</a:t>
            </a:r>
          </a:p>
        </p:txBody>
      </p:sp>
      <p:sp>
        <p:nvSpPr>
          <p:cNvPr id="3" name="內容版面配置區 2"/>
          <p:cNvSpPr>
            <a:spLocks noGrp="1"/>
          </p:cNvSpPr>
          <p:nvPr>
            <p:ph idx="1"/>
          </p:nvPr>
        </p:nvSpPr>
        <p:spPr/>
        <p:txBody>
          <a:bodyPr>
            <a:normAutofit/>
          </a:bodyPr>
          <a:lstStyle/>
          <a:p>
            <a:r>
              <a:rPr lang="zh-TW" altLang="en-US" sz="2800" dirty="0" smtClean="0"/>
              <a:t>我們認為</a:t>
            </a:r>
            <a:r>
              <a:rPr lang="zh-TW" altLang="zh-TW" sz="2800" dirty="0" smtClean="0"/>
              <a:t>僅使用</a:t>
            </a:r>
            <a:r>
              <a:rPr lang="en-US" altLang="zh-TW" sz="2800" dirty="0" smtClean="0"/>
              <a:t>Put-Call-Future </a:t>
            </a:r>
            <a:r>
              <a:rPr lang="en-US" altLang="zh-TW" sz="2800" dirty="0"/>
              <a:t>parity</a:t>
            </a:r>
            <a:r>
              <a:rPr lang="zh-TW" altLang="zh-TW" sz="2800" dirty="0"/>
              <a:t>及</a:t>
            </a:r>
            <a:r>
              <a:rPr lang="en-US" altLang="zh-TW" sz="2800" dirty="0"/>
              <a:t> Convexity of Option </a:t>
            </a:r>
            <a:r>
              <a:rPr lang="en-US" altLang="zh-TW" sz="2800" dirty="0" smtClean="0"/>
              <a:t>Prices</a:t>
            </a:r>
            <a:br>
              <a:rPr lang="en-US" altLang="zh-TW" sz="2800" dirty="0" smtClean="0"/>
            </a:br>
            <a:r>
              <a:rPr lang="zh-TW" altLang="zh-TW" sz="2800" dirty="0" smtClean="0"/>
              <a:t>無法</a:t>
            </a:r>
            <a:r>
              <a:rPr lang="zh-TW" altLang="zh-TW" sz="2800" dirty="0"/>
              <a:t>真正檢測出市場效率</a:t>
            </a:r>
            <a:r>
              <a:rPr lang="zh-TW" altLang="zh-TW" sz="2800" dirty="0" smtClean="0"/>
              <a:t>性</a:t>
            </a:r>
            <a:endParaRPr lang="en-US" altLang="zh-TW" sz="2800" dirty="0" smtClean="0"/>
          </a:p>
          <a:p>
            <a:endParaRPr lang="en-US" altLang="zh-TW" sz="2800" dirty="0" smtClean="0"/>
          </a:p>
          <a:p>
            <a:r>
              <a:rPr lang="zh-TW" altLang="en-US" dirty="0" smtClean="0"/>
              <a:t>增強</a:t>
            </a:r>
            <a:r>
              <a:rPr lang="zh-TW" altLang="en-US" sz="2800" dirty="0" smtClean="0"/>
              <a:t>：</a:t>
            </a:r>
            <a:endParaRPr lang="en-US" altLang="zh-TW" sz="2800" dirty="0" smtClean="0"/>
          </a:p>
          <a:p>
            <a:r>
              <a:rPr lang="zh-TW" altLang="en-US" sz="2800" dirty="0" smtClean="0"/>
              <a:t>加入</a:t>
            </a:r>
            <a:r>
              <a:rPr lang="en-US" altLang="zh-TW" sz="2800" dirty="0" smtClean="0"/>
              <a:t>Box spread</a:t>
            </a:r>
            <a:r>
              <a:rPr lang="zh-TW" altLang="zh-TW" sz="2800" dirty="0" smtClean="0"/>
              <a:t>、</a:t>
            </a:r>
            <a:r>
              <a:rPr lang="en-US" altLang="zh-TW" sz="2800" dirty="0" smtClean="0"/>
              <a:t>Bear/ Bull spread</a:t>
            </a:r>
            <a:br>
              <a:rPr lang="en-US" altLang="zh-TW" sz="2800" dirty="0" smtClean="0"/>
            </a:br>
            <a:r>
              <a:rPr lang="zh-TW" altLang="en-US" sz="2800" dirty="0" smtClean="0"/>
              <a:t>兩種</a:t>
            </a:r>
            <a:r>
              <a:rPr lang="zh-TW" altLang="zh-TW" sz="2800" dirty="0" smtClean="0"/>
              <a:t>套利策略，檢測台指選擇權的效率性，了解套利機會出現的頻率及報酬</a:t>
            </a:r>
            <a:endParaRPr lang="en-US" altLang="zh-TW" sz="2800" dirty="0" smtClean="0"/>
          </a:p>
          <a:p>
            <a:endParaRPr lang="en-US" altLang="zh-TW" sz="28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研究動機與問題</a:t>
            </a:r>
          </a:p>
        </p:txBody>
      </p:sp>
      <p:sp>
        <p:nvSpPr>
          <p:cNvPr id="3" name="內容版面配置區 2"/>
          <p:cNvSpPr>
            <a:spLocks noGrp="1"/>
          </p:cNvSpPr>
          <p:nvPr>
            <p:ph idx="1"/>
          </p:nvPr>
        </p:nvSpPr>
        <p:spPr/>
        <p:txBody>
          <a:bodyPr>
            <a:noAutofit/>
          </a:bodyPr>
          <a:lstStyle/>
          <a:p>
            <a:r>
              <a:rPr lang="zh-TW" altLang="en-US" sz="2800" dirty="0" smtClean="0"/>
              <a:t>在增加策略下，</a:t>
            </a:r>
            <a:r>
              <a:rPr lang="zh-TW" altLang="zh-TW" sz="2800" dirty="0" smtClean="0"/>
              <a:t>同樣</a:t>
            </a:r>
            <a:r>
              <a:rPr lang="zh-TW" altLang="en-US" sz="2800" dirty="0" smtClean="0"/>
              <a:t>利用</a:t>
            </a:r>
            <a:r>
              <a:rPr lang="zh-TW" altLang="zh-TW" sz="2800" dirty="0" smtClean="0"/>
              <a:t>虛擬</a:t>
            </a:r>
            <a:r>
              <a:rPr lang="zh-TW" altLang="zh-TW" sz="2800" dirty="0"/>
              <a:t>交易所</a:t>
            </a:r>
            <a:r>
              <a:rPr lang="zh-TW" altLang="zh-TW" sz="2800" dirty="0" smtClean="0"/>
              <a:t>，在其中加入</a:t>
            </a:r>
            <a:r>
              <a:rPr lang="en-US" altLang="zh-TW" sz="2800" dirty="0" smtClean="0"/>
              <a:t>CPU</a:t>
            </a:r>
            <a:r>
              <a:rPr lang="zh-TW" altLang="zh-TW" sz="2800" dirty="0" smtClean="0"/>
              <a:t>與</a:t>
            </a:r>
            <a:r>
              <a:rPr lang="en-US" altLang="zh-TW" sz="2800" dirty="0" smtClean="0"/>
              <a:t>GPU</a:t>
            </a:r>
            <a:r>
              <a:rPr lang="zh-TW" altLang="zh-TW" sz="2800" dirty="0" smtClean="0"/>
              <a:t>兩虛擬交易商，互相</a:t>
            </a:r>
            <a:r>
              <a:rPr lang="zh-TW" altLang="zh-TW" sz="2800" b="1" dirty="0" smtClean="0">
                <a:solidFill>
                  <a:srgbClr val="FF0000"/>
                </a:solidFill>
              </a:rPr>
              <a:t>競爭</a:t>
            </a:r>
            <a:r>
              <a:rPr lang="zh-TW" altLang="zh-TW" sz="2800" dirty="0" smtClean="0"/>
              <a:t>尋找套利機會</a:t>
            </a:r>
            <a:endParaRPr lang="en-US" altLang="zh-TW" sz="2800" dirty="0" smtClean="0"/>
          </a:p>
          <a:p>
            <a:endParaRPr lang="en-US" altLang="zh-TW" sz="2800" dirty="0" smtClean="0"/>
          </a:p>
          <a:p>
            <a:r>
              <a:rPr lang="zh-TW" altLang="zh-TW" sz="2800" dirty="0" smtClean="0"/>
              <a:t>我們欲使用更符合真實的交易環境，更精確的證明</a:t>
            </a:r>
            <a:r>
              <a:rPr lang="en-US" altLang="zh-TW" sz="2800" dirty="0" smtClean="0"/>
              <a:t>GPU</a:t>
            </a:r>
            <a:r>
              <a:rPr lang="zh-TW" altLang="zh-TW" sz="2800" dirty="0" smtClean="0"/>
              <a:t>擁有較佳計算能力，</a:t>
            </a:r>
            <a:r>
              <a:rPr lang="zh-TW" altLang="en-US" sz="2800" dirty="0" smtClean="0"/>
              <a:t>因此在這邊也研究探討</a:t>
            </a:r>
            <a:r>
              <a:rPr lang="zh-TW" altLang="en-US" sz="2800" b="1" dirty="0" smtClean="0"/>
              <a:t>不同的平行化與資源分配的方法</a:t>
            </a:r>
            <a:r>
              <a:rPr lang="zh-TW" altLang="en-US" sz="2800" dirty="0" smtClean="0"/>
              <a:t>。</a:t>
            </a:r>
            <a:r>
              <a:rPr lang="en-US" altLang="zh-TW" sz="2800" dirty="0" smtClean="0"/>
              <a:t/>
            </a:r>
            <a:br>
              <a:rPr lang="en-US" altLang="zh-TW" sz="2800" dirty="0" smtClean="0"/>
            </a:br>
            <a:endParaRPr lang="en-US" altLang="zh-TW" sz="2800" dirty="0" smtClean="0"/>
          </a:p>
          <a:p>
            <a:r>
              <a:rPr lang="zh-TW" altLang="zh-TW" sz="2800" dirty="0" smtClean="0"/>
              <a:t>期許未來能將平行計算推廣應用到各種需處理大量</a:t>
            </a:r>
            <a:r>
              <a:rPr lang="zh-TW" altLang="en-US" sz="2800" dirty="0" smtClean="0"/>
              <a:t>即</a:t>
            </a:r>
            <a:r>
              <a:rPr lang="zh-TW" altLang="zh-TW" sz="2800" dirty="0" smtClean="0"/>
              <a:t>時運算問題的高頻交易，獲得更大的效益</a:t>
            </a:r>
            <a:endParaRPr lang="zh-TW" altLang="en-US"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標題 1"/>
          <p:cNvSpPr>
            <a:spLocks noGrp="1"/>
          </p:cNvSpPr>
          <p:nvPr>
            <p:ph type="title"/>
          </p:nvPr>
        </p:nvSpPr>
        <p:spPr/>
        <p:txBody>
          <a:bodyPr/>
          <a:lstStyle/>
          <a:p>
            <a:r>
              <a:rPr lang="en-US" altLang="zh-TW" dirty="0" smtClean="0"/>
              <a:t>CPU</a:t>
            </a:r>
            <a:r>
              <a:rPr lang="zh-TW" altLang="en-US" smtClean="0"/>
              <a:t>與</a:t>
            </a:r>
            <a:r>
              <a:rPr lang="en-US" altLang="zh-TW" dirty="0" smtClean="0"/>
              <a:t>GPU</a:t>
            </a:r>
            <a:r>
              <a:rPr lang="zh-TW" altLang="en-US" smtClean="0"/>
              <a:t>的硬體架構</a:t>
            </a:r>
          </a:p>
        </p:txBody>
      </p:sp>
      <p:sp>
        <p:nvSpPr>
          <p:cNvPr id="19459" name="內容版面配置區 2"/>
          <p:cNvSpPr>
            <a:spLocks noGrp="1"/>
          </p:cNvSpPr>
          <p:nvPr>
            <p:ph idx="1"/>
          </p:nvPr>
        </p:nvSpPr>
        <p:spPr/>
        <p:txBody>
          <a:bodyPr/>
          <a:lstStyle/>
          <a:p>
            <a:endParaRPr lang="zh-TW" altLang="en-US" smtClean="0"/>
          </a:p>
        </p:txBody>
      </p:sp>
      <p:pic>
        <p:nvPicPr>
          <p:cNvPr id="19460" name="Picture 4"/>
          <p:cNvPicPr>
            <a:picLocks noChangeAspect="1" noChangeArrowheads="1"/>
          </p:cNvPicPr>
          <p:nvPr/>
        </p:nvPicPr>
        <p:blipFill>
          <a:blip r:embed="rId3" cstate="print"/>
          <a:srcRect/>
          <a:stretch>
            <a:fillRect/>
          </a:stretch>
        </p:blipFill>
        <p:spPr bwMode="auto">
          <a:xfrm>
            <a:off x="428625" y="2428875"/>
            <a:ext cx="8334375" cy="3071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1062</TotalTime>
  <Words>2544</Words>
  <Application>Microsoft Office PowerPoint</Application>
  <PresentationFormat>如螢幕大小 (4:3)</PresentationFormat>
  <Paragraphs>376</Paragraphs>
  <Slides>30</Slides>
  <Notes>20</Notes>
  <HiddenSlides>1</HiddenSlides>
  <MMClips>0</MMClips>
  <ScaleCrop>false</ScaleCrop>
  <HeadingPairs>
    <vt:vector size="6" baseType="variant">
      <vt:variant>
        <vt:lpstr>佈景主題</vt:lpstr>
      </vt:variant>
      <vt:variant>
        <vt:i4>1</vt:i4>
      </vt:variant>
      <vt:variant>
        <vt:lpstr>內嵌 OLE 伺服程式</vt:lpstr>
      </vt:variant>
      <vt:variant>
        <vt:i4>3</vt:i4>
      </vt:variant>
      <vt:variant>
        <vt:lpstr>投影片標題</vt:lpstr>
      </vt:variant>
      <vt:variant>
        <vt:i4>30</vt:i4>
      </vt:variant>
    </vt:vector>
  </HeadingPairs>
  <TitlesOfParts>
    <vt:vector size="34" baseType="lpstr">
      <vt:lpstr>中庸</vt:lpstr>
      <vt:lpstr>Equation</vt:lpstr>
      <vt:lpstr>方程式</vt:lpstr>
      <vt:lpstr>圖表</vt:lpstr>
      <vt:lpstr>使用 CUDA 平行計算機制運用到高頻套利交易--以台指期權市場為例</vt:lpstr>
      <vt:lpstr>使用 CUDA 平行計算機制運用到高頻套利交易--以台指期權市場為例</vt:lpstr>
      <vt:lpstr>使用 CUDA 平行計算機制運用到高頻套利交易--以台指期權市場為例</vt:lpstr>
      <vt:lpstr>CPU v.s. GPU</vt:lpstr>
      <vt:lpstr>Outline</vt:lpstr>
      <vt:lpstr>研究動機與問題</vt:lpstr>
      <vt:lpstr>研究動機與問題</vt:lpstr>
      <vt:lpstr>研究動機與問題</vt:lpstr>
      <vt:lpstr>CPU與GPU的硬體架構</vt:lpstr>
      <vt:lpstr>CPU 硬體架構</vt:lpstr>
      <vt:lpstr>GPU 硬體架構</vt:lpstr>
      <vt:lpstr>GPU</vt:lpstr>
      <vt:lpstr>虛擬交易平台</vt:lpstr>
      <vt:lpstr>投影片 14</vt:lpstr>
      <vt:lpstr>CUDA的運算架構</vt:lpstr>
      <vt:lpstr>CUDA的運算架構</vt:lpstr>
      <vt:lpstr>Naïve Load Balance特性</vt:lpstr>
      <vt:lpstr>Naïve Load Balance特性</vt:lpstr>
      <vt:lpstr>Naïve Load Balance特性</vt:lpstr>
      <vt:lpstr>Dynamic Programming Load Balance</vt:lpstr>
      <vt:lpstr>何謂最適分配</vt:lpstr>
      <vt:lpstr>如何找到最適分配</vt:lpstr>
      <vt:lpstr>如何找到最適分配</vt:lpstr>
      <vt:lpstr>如何找到最適分配</vt:lpstr>
      <vt:lpstr>如何找到最適分配</vt:lpstr>
      <vt:lpstr>如何找到最適分配</vt:lpstr>
      <vt:lpstr>結果</vt:lpstr>
      <vt:lpstr>結果</vt:lpstr>
      <vt:lpstr>結果與建議</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如何找到最適分配</dc:title>
  <dc:creator>Sophia</dc:creator>
  <cp:lastModifiedBy>user</cp:lastModifiedBy>
  <cp:revision>105</cp:revision>
  <dcterms:created xsi:type="dcterms:W3CDTF">2013-12-30T12:55:50Z</dcterms:created>
  <dcterms:modified xsi:type="dcterms:W3CDTF">2014-01-03T18:28:57Z</dcterms:modified>
</cp:coreProperties>
</file>